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  <p:sldMasterId id="2147483661" r:id="rId2"/>
    <p:sldMasterId id="2147483712" r:id="rId3"/>
  </p:sldMasterIdLst>
  <p:notesMasterIdLst>
    <p:notesMasterId r:id="rId31"/>
  </p:notesMasterIdLst>
  <p:handoutMasterIdLst>
    <p:handoutMasterId r:id="rId32"/>
  </p:handoutMasterIdLst>
  <p:sldIdLst>
    <p:sldId id="256" r:id="rId4"/>
    <p:sldId id="276" r:id="rId5"/>
    <p:sldId id="274" r:id="rId6"/>
    <p:sldId id="293" r:id="rId7"/>
    <p:sldId id="298" r:id="rId8"/>
    <p:sldId id="299" r:id="rId9"/>
    <p:sldId id="302" r:id="rId10"/>
    <p:sldId id="309" r:id="rId11"/>
    <p:sldId id="277" r:id="rId12"/>
    <p:sldId id="266" r:id="rId13"/>
    <p:sldId id="300" r:id="rId14"/>
    <p:sldId id="301" r:id="rId15"/>
    <p:sldId id="308" r:id="rId16"/>
    <p:sldId id="285" r:id="rId17"/>
    <p:sldId id="279" r:id="rId18"/>
    <p:sldId id="280" r:id="rId19"/>
    <p:sldId id="270" r:id="rId20"/>
    <p:sldId id="265" r:id="rId21"/>
    <p:sldId id="271" r:id="rId22"/>
    <p:sldId id="272" r:id="rId23"/>
    <p:sldId id="282" r:id="rId24"/>
    <p:sldId id="283" r:id="rId25"/>
    <p:sldId id="286" r:id="rId26"/>
    <p:sldId id="288" r:id="rId27"/>
    <p:sldId id="292" r:id="rId28"/>
    <p:sldId id="291" r:id="rId29"/>
    <p:sldId id="281" r:id="rId30"/>
  </p:sldIdLst>
  <p:sldSz cx="9144000" cy="6858000" type="screen4x3"/>
  <p:notesSz cx="7010400" cy="92964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808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860"/>
  </p:normalViewPr>
  <p:slideViewPr>
    <p:cSldViewPr showGuides="1"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1F0EA0C-1115-48C6-951C-6E7A0F80128D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10-Mar-23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/>
          <a:p>
            <a:pPr lvl="0" algn="r" eaLnBrk="1" hangingPunct="1">
              <a:buNone/>
            </a:pPr>
            <a:fld id="{9A0DB2DC-4C9A-4742-B13C-FB6460FD3503}" type="slidenum">
              <a:rPr lang="en-US" sz="1200" dirty="0">
                <a:latin typeface="Calibri" panose="020F0502020204030204" pitchFamily="34" charset="0"/>
              </a:rPr>
              <a:pPr lvl="0" algn="r" eaLnBrk="1" hangingPunct="1">
                <a:buNone/>
              </a:pPr>
              <a:t>‹#›</a:t>
            </a:fld>
            <a:endParaRPr lang="en-US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3407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A886AFC-43E5-4BC9-A1DD-60073B694E42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10-Mar-23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/>
          <a:p>
            <a:pPr lvl="0" algn="r" eaLnBrk="1" hangingPunct="1">
              <a:buNone/>
            </a:pPr>
            <a:fld id="{9A0DB2DC-4C9A-4742-B13C-FB6460FD3503}" type="slidenum">
              <a:rPr lang="en-US" sz="1200" dirty="0">
                <a:latin typeface="Calibri" panose="020F0502020204030204" pitchFamily="34" charset="0"/>
              </a:rPr>
              <a:pPr lvl="0" algn="r" eaLnBrk="1" hangingPunct="1">
                <a:buNone/>
              </a:pPr>
              <a:t>‹#›</a:t>
            </a:fld>
            <a:endParaRPr lang="en-US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77915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3177" tIns="46589" rIns="93177" bIns="46589" anchor="t" anchorCtr="0"/>
          <a:lstStyle/>
          <a:p>
            <a:pPr lvl="0" eaLnBrk="1" hangingPunct="1">
              <a:spcBef>
                <a:spcPct val="0"/>
              </a:spcBef>
            </a:pPr>
            <a:endParaRPr dirty="0"/>
          </a:p>
        </p:txBody>
      </p:sp>
      <p:sp>
        <p:nvSpPr>
          <p:cNvPr id="31748" name="Slide Number Placeholder 3"/>
          <p:cNvSpPr txBox="1">
            <a:spLocks noGrp="1"/>
          </p:cNvSpPr>
          <p:nvPr>
            <p:ph type="sldNum" sz="quarter"/>
          </p:nvPr>
        </p:nvSpPr>
        <p:spPr bwMode="auto">
          <a:noFill/>
          <a:ln>
            <a:noFill/>
            <a:miter lim="800000"/>
          </a:ln>
        </p:spPr>
        <p:txBody>
          <a:bodyPr wrap="square" lIns="93177" tIns="46589" rIns="93177" bIns="46589" numCol="1" rtlCol="0" anchor="b" anchorCtr="0" compatLnSpc="1"/>
          <a:lstStyle/>
          <a:p>
            <a:pPr lvl="0" algn="r" eaLnBrk="1" hangingPunct="1"/>
            <a:fld id="{9A0DB2DC-4C9A-4742-B13C-FB6460FD3503}" type="slidenum">
              <a:rPr lang="en-US" sz="1200" dirty="0">
                <a:latin typeface="Calibri" panose="020F0502020204030204" pitchFamily="34" charset="0"/>
              </a:rPr>
              <a:pPr lvl="0" algn="r" eaLnBrk="1" hangingPunct="1"/>
              <a:t>1</a:t>
            </a:fld>
            <a:endParaRPr lang="en-US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288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3177" tIns="46589" rIns="93177" bIns="46589" anchor="t" anchorCtr="0"/>
          <a:lstStyle/>
          <a:p>
            <a:pPr lvl="0"/>
            <a:endParaRPr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3177" tIns="46589" rIns="93177" bIns="46589" rtlCol="0" anchor="b"/>
          <a:lstStyle/>
          <a:p>
            <a:pPr lvl="0" algn="r" eaLnBrk="1" hangingPunct="1">
              <a:buNone/>
            </a:pPr>
            <a:fld id="{9A0DB2DC-4C9A-4742-B13C-FB6460FD3503}" type="slidenum">
              <a:rPr lang="en-US" sz="1200" dirty="0">
                <a:latin typeface="Calibri" panose="020F0502020204030204" pitchFamily="34" charset="0"/>
              </a:rPr>
              <a:pPr lvl="0" algn="r" eaLnBrk="1" hangingPunct="1">
                <a:buNone/>
              </a:pPr>
              <a:t>9</a:t>
            </a:fld>
            <a:endParaRPr lang="en-US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6653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978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F7EB056-EE96-4676-99FC-1293AB9EF1A5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10-Mar-23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  <a:pPr lvl="0" eaLnBrk="1" hangingPunct="1">
                <a:buNone/>
              </a:p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F7EB056-EE96-4676-99FC-1293AB9EF1A5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10-Mar-23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  <a:pPr lvl="0" eaLnBrk="1" hangingPunct="1">
                <a:buNone/>
              </a:p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F7EB056-EE96-4676-99FC-1293AB9EF1A5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10-Mar-23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  <a:pPr lvl="0" eaLnBrk="1" hangingPunct="1">
                <a:buNone/>
              </a:p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F7EB056-EE96-4676-99FC-1293AB9EF1A5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10-Mar-23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  <a:pPr lvl="0" eaLnBrk="1" hangingPunct="1">
                <a:buNone/>
              </a:p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CAACA29-C547-499A-BB37-96B31EEB6A59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10-Mar-23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en-US" dirty="0">
                <a:latin typeface="Calibri" panose="020F0502020204030204" pitchFamily="34" charset="0"/>
              </a:rPr>
              <a:pPr algn="r">
                <a:buNone/>
              </a:pPr>
              <a:t>‹#›</a:t>
            </a:fld>
            <a:endParaRPr 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CAACA29-C547-499A-BB37-96B31EEB6A59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10-Mar-23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en-US" dirty="0">
                <a:latin typeface="Calibri" panose="020F0502020204030204" pitchFamily="34" charset="0"/>
              </a:rPr>
              <a:pPr algn="r">
                <a:buNone/>
              </a:pPr>
              <a:t>‹#›</a:t>
            </a:fld>
            <a:endParaRPr 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CAACA29-C547-499A-BB37-96B31EEB6A59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10-Mar-23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en-US" dirty="0">
                <a:latin typeface="Calibri" panose="020F0502020204030204" pitchFamily="34" charset="0"/>
              </a:rPr>
              <a:pPr algn="r">
                <a:buNone/>
              </a:pPr>
              <a:t>‹#›</a:t>
            </a:fld>
            <a:endParaRPr 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CAACA29-C547-499A-BB37-96B31EEB6A59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10-Mar-23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en-US" dirty="0">
                <a:latin typeface="Calibri" panose="020F0502020204030204" pitchFamily="34" charset="0"/>
              </a:rPr>
              <a:pPr algn="r">
                <a:buNone/>
              </a:pPr>
              <a:t>‹#›</a:t>
            </a:fld>
            <a:endParaRPr 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CAACA29-C547-499A-BB37-96B31EEB6A59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10-Mar-23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en-US" dirty="0">
                <a:latin typeface="Calibri" panose="020F0502020204030204" pitchFamily="34" charset="0"/>
              </a:rPr>
              <a:pPr algn="r">
                <a:buNone/>
              </a:pPr>
              <a:t>‹#›</a:t>
            </a:fld>
            <a:endParaRPr 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CAACA29-C547-499A-BB37-96B31EEB6A59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10-Mar-23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en-US" dirty="0">
                <a:latin typeface="Calibri" panose="020F0502020204030204" pitchFamily="34" charset="0"/>
              </a:rPr>
              <a:pPr algn="r">
                <a:buNone/>
              </a:pPr>
              <a:t>‹#›</a:t>
            </a:fld>
            <a:endParaRPr 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CAACA29-C547-499A-BB37-96B31EEB6A59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10-Mar-23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en-US" dirty="0">
                <a:latin typeface="Calibri" panose="020F0502020204030204" pitchFamily="34" charset="0"/>
              </a:rPr>
              <a:pPr algn="r">
                <a:buNone/>
              </a:pPr>
              <a:t>‹#›</a:t>
            </a:fld>
            <a:endParaRPr 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F7EB056-EE96-4676-99FC-1293AB9EF1A5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10-Mar-23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  <a:pPr lvl="0" eaLnBrk="1" hangingPunct="1">
                <a:buNone/>
              </a:p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CAACA29-C547-499A-BB37-96B31EEB6A59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10-Mar-23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en-US" dirty="0">
                <a:latin typeface="Calibri" panose="020F0502020204030204" pitchFamily="34" charset="0"/>
              </a:rPr>
              <a:pPr algn="r">
                <a:buNone/>
              </a:pPr>
              <a:t>‹#›</a:t>
            </a:fld>
            <a:endParaRPr 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CAACA29-C547-499A-BB37-96B31EEB6A59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10-Mar-23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en-US" dirty="0">
                <a:latin typeface="Calibri" panose="020F0502020204030204" pitchFamily="34" charset="0"/>
              </a:rPr>
              <a:pPr algn="r">
                <a:buNone/>
              </a:pPr>
              <a:t>‹#›</a:t>
            </a:fld>
            <a:endParaRPr 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CAACA29-C547-499A-BB37-96B31EEB6A59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10-Mar-23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en-US" dirty="0">
                <a:latin typeface="Calibri" panose="020F0502020204030204" pitchFamily="34" charset="0"/>
              </a:rPr>
              <a:pPr algn="r">
                <a:buNone/>
              </a:pPr>
              <a:t>‹#›</a:t>
            </a:fld>
            <a:endParaRPr 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CAACA29-C547-499A-BB37-96B31EEB6A59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10-Mar-23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en-US" dirty="0">
                <a:latin typeface="Calibri" panose="020F0502020204030204" pitchFamily="34" charset="0"/>
              </a:rPr>
              <a:pPr algn="r">
                <a:buNone/>
              </a:pPr>
              <a:t>‹#›</a:t>
            </a:fld>
            <a:endParaRPr 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7EB056-EE96-4676-99FC-1293AB9EF1A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10-Mar-23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2324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7EB056-EE96-4676-99FC-1293AB9EF1A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10-Mar-23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8022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7EB056-EE96-4676-99FC-1293AB9EF1A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10-Mar-23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8790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7EB056-EE96-4676-99FC-1293AB9EF1A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10-Mar-23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0698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7EB056-EE96-4676-99FC-1293AB9EF1A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10-Mar-23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8737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7EB056-EE96-4676-99FC-1293AB9EF1A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10-Mar-23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220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F7EB056-EE96-4676-99FC-1293AB9EF1A5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10-Mar-23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  <a:pPr lvl="0" eaLnBrk="1" hangingPunct="1">
                <a:buNone/>
              </a:p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7EB056-EE96-4676-99FC-1293AB9EF1A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10-Mar-23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238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7EB056-EE96-4676-99FC-1293AB9EF1A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10-Mar-23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1518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7EB056-EE96-4676-99FC-1293AB9EF1A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10-Mar-23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3797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7EB056-EE96-4676-99FC-1293AB9EF1A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10-Mar-23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3901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7EB056-EE96-4676-99FC-1293AB9EF1A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10-Mar-23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7068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7EB056-EE96-4676-99FC-1293AB9EF1A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10-Mar-23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003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F7EB056-EE96-4676-99FC-1293AB9EF1A5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10-Mar-23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  <a:pPr lvl="0" eaLnBrk="1" hangingPunct="1">
                <a:buNone/>
              </a:p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F7EB056-EE96-4676-99FC-1293AB9EF1A5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10-Mar-23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  <a:pPr lvl="0" eaLnBrk="1" hangingPunct="1">
                <a:buNone/>
              </a:p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F7EB056-EE96-4676-99FC-1293AB9EF1A5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10-Mar-23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  <a:pPr lvl="0" eaLnBrk="1" hangingPunct="1">
                <a:buNone/>
              </a:p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F7EB056-EE96-4676-99FC-1293AB9EF1A5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10-Mar-23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  <a:pPr lvl="0" eaLnBrk="1" hangingPunct="1">
                <a:buNone/>
              </a:p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F7EB056-EE96-4676-99FC-1293AB9EF1A5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10-Mar-23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  <a:pPr lvl="0" eaLnBrk="1" hangingPunct="1">
                <a:buNone/>
              </a:p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F7EB056-EE96-4676-99FC-1293AB9EF1A5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10-Mar-23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  <a:pPr lvl="0" eaLnBrk="1" hangingPunct="1">
                <a:buNone/>
              </a:p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F7EB056-EE96-4676-99FC-1293AB9EF1A5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10-Mar-23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dirty="0"/>
              <a:pPr lvl="0" eaLnBrk="1" hangingPunct="1">
                <a:buNone/>
              </a:p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CAACA29-C547-499A-BB37-96B31EEB6A59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10-Mar-23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Annual Zonal Workshop, 2009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dirty="0"/>
              <a:pPr lvl="0" eaLnBrk="1" hangingPunct="1">
                <a:buNone/>
              </a:p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7EB056-EE96-4676-99FC-1293AB9EF1A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10-Mar-23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A0DB2DC-4C9A-4742-B13C-FB6460FD3503}" type="slidenum">
              <a:rPr lang="en-US" dirty="0"/>
              <a:pPr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356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88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88" y="2132856"/>
            <a:ext cx="8575792" cy="40719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504055"/>
          </a:xfrm>
        </p:spPr>
        <p:txBody>
          <a:bodyPr vert="horz" wrap="square" lIns="91440" tIns="45720" rIns="91440" bIns="45720" numCol="1" rtlCol="0" anchor="ctr" anchorCtr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Britannic Bold" pitchFamily="34" charset="0"/>
              </a:rPr>
              <a:t>KRISHI VIGYAN KENDRA (KVK)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uLnTx/>
              <a:uFillTx/>
              <a:latin typeface="Britannic Bold" pitchFamily="34" charset="0"/>
            </a:endParaRP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0" y="6221288"/>
            <a:ext cx="9144000" cy="636712"/>
          </a:xfrm>
          <a:ln/>
        </p:spPr>
        <p:txBody>
          <a:bodyPr vert="horz" wrap="square" lIns="91440" tIns="45720" rIns="91440" bIns="45720" anchor="t" anchorCtr="0"/>
          <a:lstStyle/>
          <a:p>
            <a:pPr eaLnBrk="1" hangingPunct="1">
              <a:buClrTx/>
              <a:buSzTx/>
            </a:pPr>
            <a:r>
              <a:rPr b="1" kern="1200" dirty="0" smtClean="0">
                <a:solidFill>
                  <a:srgbClr val="002060"/>
                </a:solidFill>
                <a:latin typeface="Bahnschrift" pitchFamily="34" charset="0"/>
              </a:rPr>
              <a:t>A</a:t>
            </a:r>
            <a:r>
              <a:rPr lang="en-US" b="1" kern="1200" dirty="0" smtClean="0">
                <a:solidFill>
                  <a:srgbClr val="002060"/>
                </a:solidFill>
                <a:latin typeface="Bahnschrift" pitchFamily="34" charset="0"/>
              </a:rPr>
              <a:t>nnual A</a:t>
            </a:r>
            <a:r>
              <a:rPr b="1" kern="1200" dirty="0" smtClean="0">
                <a:solidFill>
                  <a:srgbClr val="002060"/>
                </a:solidFill>
                <a:latin typeface="Bahnschrift" pitchFamily="34" charset="0"/>
              </a:rPr>
              <a:t>ction </a:t>
            </a:r>
            <a:r>
              <a:rPr b="1" kern="1200" dirty="0">
                <a:solidFill>
                  <a:srgbClr val="002060"/>
                </a:solidFill>
                <a:latin typeface="Bahnschrift" pitchFamily="34" charset="0"/>
              </a:rPr>
              <a:t>Plan for </a:t>
            </a:r>
            <a:r>
              <a:rPr b="1" kern="1200" dirty="0" smtClean="0">
                <a:solidFill>
                  <a:srgbClr val="002060"/>
                </a:solidFill>
                <a:latin typeface="Bahnschrift" pitchFamily="34" charset="0"/>
              </a:rPr>
              <a:t>20</a:t>
            </a:r>
            <a:r>
              <a:rPr lang="en-US" b="1" kern="1200" dirty="0" smtClean="0">
                <a:solidFill>
                  <a:srgbClr val="002060"/>
                </a:solidFill>
                <a:latin typeface="Bahnschrift" pitchFamily="34" charset="0"/>
              </a:rPr>
              <a:t>23</a:t>
            </a:r>
            <a:endParaRPr b="1" kern="1200" dirty="0">
              <a:solidFill>
                <a:srgbClr val="002060"/>
              </a:solidFill>
              <a:latin typeface="Bahnschrift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16688" y="692696"/>
            <a:ext cx="8575792" cy="458179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rtlCol="0" anchor="ctr" anchorCtr="0" compatLnSpc="1"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Khawzawl,Champhai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 District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23528" y="1124744"/>
            <a:ext cx="8575792" cy="458179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rtlCol="0" anchor="ctr" anchorCtr="0" compatLnSpc="1"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alibri (Body)"/>
              </a:rPr>
              <a:t>Department of 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Calibri (Body)"/>
              </a:rPr>
              <a:t>Agriculture,Government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alibri (Body)"/>
              </a:rPr>
              <a:t> of Mizoram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Calibri (Body)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23528" y="1556792"/>
            <a:ext cx="8575792" cy="458179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rtlCol="0" anchor="ctr" anchorCtr="0" compatLnSpc="1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latin typeface="Calibri (Body)"/>
              </a:rPr>
              <a:t>Estd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Calibri (Body)"/>
              </a:rPr>
              <a:t>: 2008 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Calibri (Body)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856984" cy="936104"/>
          </a:xfrm>
          <a:effectLst>
            <a:glow rad="101600">
              <a:schemeClr val="accent5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Leelawadee UI" pitchFamily="34" charset="-34"/>
                <a:cs typeface="Leelawadee UI" pitchFamily="34" charset="-34"/>
              </a:rPr>
              <a:t/>
            </a:r>
            <a:b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Leelawadee UI" pitchFamily="34" charset="-34"/>
                <a:cs typeface="Leelawadee UI" pitchFamily="34" charset="-34"/>
              </a:rPr>
            </a:b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Bahnschrift SemiBold Condensed" pitchFamily="34" charset="0"/>
                <a:cs typeface="Leelawadee UI" pitchFamily="34" charset="-34"/>
              </a:rPr>
              <a:t>FLD-1 : ( Discipline-Wise Details) for 2023</a:t>
            </a:r>
            <a:b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Bahnschrift SemiBold Condensed" pitchFamily="34" charset="0"/>
                <a:cs typeface="Leelawadee UI" pitchFamily="34" charset="-34"/>
              </a:rPr>
            </a:b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Bahnschrift SemiBold Condensed" pitchFamily="34" charset="0"/>
                <a:cs typeface="Leelawadee UI" pitchFamily="34" charset="-34"/>
              </a:rPr>
              <a:t>Discipline: Agronomy</a:t>
            </a:r>
            <a:b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Bahnschrift SemiBold Condensed" pitchFamily="34" charset="0"/>
                <a:cs typeface="Leelawadee UI" pitchFamily="34" charset="-34"/>
              </a:rPr>
            </a:br>
            <a:endParaRPr kumimoji="0" lang="en-US" sz="25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Bahnschrift SemiBold Condensed" pitchFamily="34" charset="0"/>
              <a:cs typeface="Leelawadee UI" pitchFamily="34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12460"/>
              </p:ext>
            </p:extLst>
          </p:nvPr>
        </p:nvGraphicFramePr>
        <p:xfrm>
          <a:off x="179512" y="1480765"/>
          <a:ext cx="8812087" cy="3465051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251447"/>
                <a:gridCol w="1737448"/>
                <a:gridCol w="996298"/>
                <a:gridCol w="1318378"/>
                <a:gridCol w="1223901"/>
                <a:gridCol w="2284615"/>
              </a:tblGrid>
              <a:tr h="12863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baseline="0" dirty="0" smtClean="0">
                        <a:latin typeface="Arial Narrow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aseline="0" dirty="0" smtClean="0">
                          <a:latin typeface="Arial Narrow" pitchFamily="34" charset="0"/>
                        </a:rPr>
                        <a:t>Crop / Enterprise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baseline="0" dirty="0" smtClean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>
                        <a:latin typeface="Arial Narrow" pitchFamily="34" charset="0"/>
                      </a:endParaRPr>
                    </a:p>
                    <a:p>
                      <a:r>
                        <a:rPr lang="en-US" sz="1400" dirty="0" smtClean="0">
                          <a:latin typeface="Arial Narrow" pitchFamily="34" charset="0"/>
                        </a:rPr>
                        <a:t>Technology/ Social Concept/ methodology</a:t>
                      </a:r>
                    </a:p>
                    <a:p>
                      <a:r>
                        <a:rPr lang="en-US" sz="1400" dirty="0" smtClean="0">
                          <a:latin typeface="Arial Narrow" pitchFamily="34" charset="0"/>
                        </a:rPr>
                        <a:t> to be Demonstrated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>
                        <a:latin typeface="Arial Narrow" pitchFamily="34" charset="0"/>
                      </a:endParaRPr>
                    </a:p>
                    <a:p>
                      <a:r>
                        <a:rPr lang="en-US" sz="1400" dirty="0" smtClean="0">
                          <a:latin typeface="Arial Narrow" pitchFamily="34" charset="0"/>
                        </a:rPr>
                        <a:t>No. of demonstrations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>
                        <a:latin typeface="Arial Narrow" pitchFamily="34" charset="0"/>
                      </a:endParaRPr>
                    </a:p>
                    <a:p>
                      <a:r>
                        <a:rPr lang="en-US" sz="1400" dirty="0" smtClean="0">
                          <a:latin typeface="Arial Narrow" pitchFamily="34" charset="0"/>
                        </a:rPr>
                        <a:t>Area (ha)/ No. of activity/ items to be covered</a:t>
                      </a:r>
                      <a:endParaRPr lang="en-US" sz="1400" dirty="0" smtClean="0">
                        <a:solidFill>
                          <a:srgbClr val="0070C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>
                        <a:latin typeface="Arial Narrow" pitchFamily="34" charset="0"/>
                      </a:endParaRPr>
                    </a:p>
                    <a:p>
                      <a:r>
                        <a:rPr lang="en-US" sz="1400" dirty="0" smtClean="0">
                          <a:latin typeface="Arial Narrow" pitchFamily="34" charset="0"/>
                        </a:rPr>
                        <a:t>No.</a:t>
                      </a:r>
                      <a:r>
                        <a:rPr lang="en-US" sz="140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1400" dirty="0" smtClean="0">
                          <a:latin typeface="Arial Narrow" pitchFamily="34" charset="0"/>
                        </a:rPr>
                        <a:t>of farmers to be covered/ benefitted</a:t>
                      </a:r>
                      <a:endParaRPr lang="en-US" sz="1400" dirty="0" smtClean="0">
                        <a:solidFill>
                          <a:srgbClr val="0070C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>
                        <a:latin typeface="Arial Narrow" pitchFamily="34" charset="0"/>
                      </a:endParaRPr>
                    </a:p>
                    <a:p>
                      <a:r>
                        <a:rPr lang="en-US" sz="1400" dirty="0" smtClean="0">
                          <a:latin typeface="Arial Narrow" pitchFamily="34" charset="0"/>
                        </a:rPr>
                        <a:t>Parameters selected for demonstration</a:t>
                      </a:r>
                    </a:p>
                  </a:txBody>
                  <a:tcPr/>
                </a:tc>
              </a:tr>
              <a:tr h="1020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kern="1200" dirty="0" smtClean="0">
                          <a:latin typeface="Arial Narrow" pitchFamily="34" charset="0"/>
                        </a:rPr>
                        <a:t>Mustard</a:t>
                      </a:r>
                      <a:endParaRPr lang="en-US" sz="1400" baseline="0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kern="1200" dirty="0" smtClean="0">
                          <a:latin typeface="Arial Narrow" pitchFamily="34" charset="0"/>
                        </a:rPr>
                        <a:t>Popularization</a:t>
                      </a:r>
                      <a:r>
                        <a:rPr kumimoji="0" lang="en-US" sz="1400" kern="120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kern="1200" dirty="0" smtClean="0">
                          <a:latin typeface="Arial Narrow" pitchFamily="34" charset="0"/>
                        </a:rPr>
                        <a:t>of Mustard</a:t>
                      </a:r>
                    </a:p>
                    <a:p>
                      <a:r>
                        <a:rPr kumimoji="0" lang="en-US" sz="1400" kern="1200" dirty="0" smtClean="0">
                          <a:latin typeface="Arial Narrow" pitchFamily="34" charset="0"/>
                        </a:rPr>
                        <a:t>Variety: Pusa Mustard 26</a:t>
                      </a:r>
                      <a:endParaRPr lang="en-US" sz="1400" dirty="0" smtClean="0">
                        <a:latin typeface="Arial Narrow" pitchFamily="34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10</a:t>
                      </a:r>
                    </a:p>
                    <a:p>
                      <a:endParaRPr lang="en-US" sz="1400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2ha</a:t>
                      </a:r>
                    </a:p>
                    <a:p>
                      <a:endParaRPr lang="en-US" sz="1400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10</a:t>
                      </a:r>
                    </a:p>
                    <a:p>
                      <a:endParaRPr lang="en-US" sz="1400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Date of sowing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Yield/ha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Economics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108221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itchFamily="34" charset="0"/>
                        </a:rPr>
                        <a:t>Field Pea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Popularization of  </a:t>
                      </a:r>
                      <a:r>
                        <a:rPr lang="en-US" sz="1400" dirty="0" err="1" smtClean="0">
                          <a:latin typeface="Arial Narrow" pitchFamily="34" charset="0"/>
                        </a:rPr>
                        <a:t>Aman</a:t>
                      </a:r>
                      <a:r>
                        <a:rPr lang="en-US" sz="1400" dirty="0" smtClean="0">
                          <a:latin typeface="Arial Narrow" pitchFamily="34" charset="0"/>
                        </a:rPr>
                        <a:t>  with Rhizobium inoculation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latin typeface="Arial Narrow" pitchFamily="34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15</a:t>
                      </a:r>
                    </a:p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itchFamily="34" charset="0"/>
                        </a:rPr>
                        <a:t>5.0ha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15</a:t>
                      </a:r>
                    </a:p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endParaRPr lang="en-US" sz="1400" dirty="0" smtClean="0">
                        <a:latin typeface="Arial Narrow" pitchFamily="34" charset="0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Date of sowing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Yield/ha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Economics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584176"/>
          </a:xfrm>
          <a:effectLst>
            <a:glow rad="101600">
              <a:schemeClr val="accent5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hnschrift SemiBold Condensed" pitchFamily="34" charset="0"/>
                <a:cs typeface="Leelawadee UI" pitchFamily="34" charset="-34"/>
              </a:rPr>
              <a:t>FLD-1 : </a:t>
            </a:r>
            <a:r>
              <a:rPr lang="en-US" altLang="zh-CN" sz="2500" b="1" dirty="0" smtClean="0">
                <a:solidFill>
                  <a:sysClr val="windowText" lastClr="000000"/>
                </a:solidFill>
                <a:latin typeface="Bahnschrift SemiBold Condensed" pitchFamily="34" charset="0"/>
                <a:ea typeface="SimSun" pitchFamily="2" charset="-122"/>
              </a:rPr>
              <a:t>Efficacy </a:t>
            </a:r>
            <a:r>
              <a:rPr lang="en-US" altLang="zh-CN" sz="2500" b="1" dirty="0">
                <a:solidFill>
                  <a:sysClr val="windowText" lastClr="000000"/>
                </a:solidFill>
                <a:latin typeface="Bahnschrift SemiBold Condensed" pitchFamily="34" charset="0"/>
                <a:ea typeface="SimSun" pitchFamily="2" charset="-122"/>
              </a:rPr>
              <a:t>of  Foliar application of Calcium improves growth, </a:t>
            </a:r>
            <a:r>
              <a:rPr lang="en-US" altLang="zh-CN" sz="2500" b="1" dirty="0" smtClean="0">
                <a:solidFill>
                  <a:sysClr val="windowText" lastClr="000000"/>
                </a:solidFill>
                <a:latin typeface="Bahnschrift SemiBold Condensed" pitchFamily="34" charset="0"/>
                <a:ea typeface="SimSun" pitchFamily="2" charset="-122"/>
              </a:rPr>
              <a:t/>
            </a:r>
            <a:br>
              <a:rPr lang="en-US" altLang="zh-CN" sz="2500" b="1" dirty="0" smtClean="0">
                <a:solidFill>
                  <a:sysClr val="windowText" lastClr="000000"/>
                </a:solidFill>
                <a:latin typeface="Bahnschrift SemiBold Condensed" pitchFamily="34" charset="0"/>
                <a:ea typeface="SimSun" pitchFamily="2" charset="-122"/>
              </a:rPr>
            </a:br>
            <a:r>
              <a:rPr lang="en-US" altLang="zh-CN" sz="2500" b="1" dirty="0" smtClean="0">
                <a:solidFill>
                  <a:sysClr val="windowText" lastClr="000000"/>
                </a:solidFill>
                <a:latin typeface="Bahnschrift SemiBold Condensed" pitchFamily="34" charset="0"/>
                <a:ea typeface="SimSun" pitchFamily="2" charset="-122"/>
              </a:rPr>
              <a:t>Yield </a:t>
            </a:r>
            <a:r>
              <a:rPr lang="en-US" altLang="zh-CN" sz="2500" b="1" dirty="0">
                <a:solidFill>
                  <a:sysClr val="windowText" lastClr="000000"/>
                </a:solidFill>
                <a:latin typeface="Bahnschrift SemiBold Condensed" pitchFamily="34" charset="0"/>
                <a:ea typeface="SimSun" pitchFamily="2" charset="-122"/>
              </a:rPr>
              <a:t>and Quality of Tomato  </a:t>
            </a:r>
            <a:r>
              <a:rPr lang="en-US" altLang="zh-CN" sz="2500" b="1" dirty="0" smtClean="0">
                <a:solidFill>
                  <a:sysClr val="windowText" lastClr="000000"/>
                </a:solidFill>
                <a:latin typeface="Bahnschrift SemiBold Condensed" pitchFamily="34" charset="0"/>
                <a:ea typeface="SimSun" pitchFamily="2" charset="-122"/>
              </a:rPr>
              <a:t>variety </a:t>
            </a:r>
            <a:r>
              <a:rPr lang="en-US" altLang="zh-CN" sz="2500" b="1" i="1" dirty="0" err="1">
                <a:solidFill>
                  <a:sysClr val="windowText" lastClr="000000"/>
                </a:solidFill>
                <a:latin typeface="Bahnschrift SemiBold Condensed" pitchFamily="34" charset="0"/>
                <a:ea typeface="SimSun" pitchFamily="2" charset="-122"/>
              </a:rPr>
              <a:t>Arka</a:t>
            </a:r>
            <a:r>
              <a:rPr lang="en-US" altLang="zh-CN" sz="2500" b="1" i="1" dirty="0">
                <a:solidFill>
                  <a:sysClr val="windowText" lastClr="000000"/>
                </a:solidFill>
                <a:latin typeface="Bahnschrift SemiBold Condensed" pitchFamily="34" charset="0"/>
                <a:ea typeface="SimSun" pitchFamily="2" charset="-122"/>
              </a:rPr>
              <a:t> </a:t>
            </a:r>
            <a:r>
              <a:rPr lang="en-US" altLang="zh-CN" sz="2500" b="1" i="1" dirty="0" err="1" smtClean="0">
                <a:solidFill>
                  <a:sysClr val="windowText" lastClr="000000"/>
                </a:solidFill>
                <a:latin typeface="Bahnschrift SemiBold Condensed" pitchFamily="34" charset="0"/>
                <a:ea typeface="SimSun" pitchFamily="2" charset="-122"/>
              </a:rPr>
              <a:t>Samrat</a:t>
            </a: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hnschrift SemiBold Condensed" pitchFamily="34" charset="0"/>
                <a:cs typeface="Leelawadee UI" pitchFamily="34" charset="-34"/>
              </a:rPr>
              <a:t/>
            </a:r>
            <a:b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hnschrift SemiBold Condensed" pitchFamily="34" charset="0"/>
                <a:cs typeface="Leelawadee UI" pitchFamily="34" charset="-34"/>
              </a:rPr>
            </a:b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hnschrift SemiBold Condensed" pitchFamily="34" charset="0"/>
                <a:cs typeface="Leelawadee UI" pitchFamily="34" charset="-34"/>
              </a:rPr>
              <a:t>Discipline: Soil Science</a:t>
            </a:r>
            <a:endParaRPr kumimoji="0" lang="en-US" sz="25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ahnschrift SemiBold Condensed" pitchFamily="34" charset="0"/>
              <a:cs typeface="Leelawadee UI" pitchFamily="34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588317"/>
              </p:ext>
            </p:extLst>
          </p:nvPr>
        </p:nvGraphicFramePr>
        <p:xfrm>
          <a:off x="179512" y="2102778"/>
          <a:ext cx="8812091" cy="4494573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008112"/>
                <a:gridCol w="3456384"/>
                <a:gridCol w="576064"/>
                <a:gridCol w="720081"/>
                <a:gridCol w="766835"/>
                <a:gridCol w="2284615"/>
              </a:tblGrid>
              <a:tr h="20782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baseline="0" dirty="0" smtClean="0">
                        <a:latin typeface="Arial Narrow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aseline="0" dirty="0" smtClean="0">
                          <a:latin typeface="Arial Narrow" pitchFamily="34" charset="0"/>
                        </a:rPr>
                        <a:t>Crop / Enterprise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baseline="0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latin typeface="Arial Narrow" pitchFamily="34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Technology/ Social Concept/ methodology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 to be Demonstrated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latin typeface="Arial Narrow" pitchFamily="34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No. of demonstrations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latin typeface="Arial Narrow" pitchFamily="34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Area (ha)/ No. of activity/ items to be covered</a:t>
                      </a:r>
                      <a:endParaRPr lang="en-US" sz="1400" dirty="0" smtClean="0">
                        <a:solidFill>
                          <a:srgbClr val="0070C0"/>
                        </a:solidFill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latin typeface="Arial Narrow" pitchFamily="34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No.</a:t>
                      </a:r>
                      <a:r>
                        <a:rPr lang="en-US" sz="140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1400" dirty="0" smtClean="0">
                          <a:latin typeface="Arial Narrow" pitchFamily="34" charset="0"/>
                        </a:rPr>
                        <a:t>of farmers to be covered/ benefitted</a:t>
                      </a:r>
                      <a:endParaRPr lang="en-US" sz="1400" dirty="0" smtClean="0">
                        <a:solidFill>
                          <a:srgbClr val="0070C0"/>
                        </a:solidFill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latin typeface="Arial Narrow" pitchFamily="34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Parameters selected for Demonstration</a:t>
                      </a:r>
                    </a:p>
                  </a:txBody>
                  <a:tcPr anchor="ctr"/>
                </a:tc>
              </a:tr>
              <a:tr h="1860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Tomato</a:t>
                      </a:r>
                    </a:p>
                  </a:txBody>
                  <a:tcPr marT="45718" marB="45718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140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 Narrow" pitchFamily="34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kumimoji="0" lang="en-US" altLang="zh-CN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NPK-100:80:40 Kg/ha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kumimoji="0" lang="en-US" altLang="zh-CN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Calcium Nitrate (5g/L) sprays should be applied at weekly intervals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kumimoji="0" lang="en-US" altLang="zh-CN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Subsequent irrigations at 10 days interval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140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 Narrow" pitchFamily="34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140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 Narrow" pitchFamily="34" charset="0"/>
                      </a:endParaRPr>
                    </a:p>
                  </a:txBody>
                  <a:tcPr marT="45722" marB="4572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10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SimSun" pitchFamily="2" charset="-122"/>
                      </a:endParaRPr>
                    </a:p>
                  </a:txBody>
                  <a:tcPr marT="45722" marB="4572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5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SimSun" pitchFamily="2" charset="-122"/>
                      </a:endParaRPr>
                    </a:p>
                  </a:txBody>
                  <a:tcPr marT="45722" marB="4572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10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SimSun" pitchFamily="2" charset="-122"/>
                      </a:endParaRPr>
                    </a:p>
                  </a:txBody>
                  <a:tcPr marT="45722" marB="45722" anchor="ctr" horzOverflow="overflow"/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endParaRPr kumimoji="0" lang="en-US" altLang="zh-CN" sz="140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 Narrow" pitchFamily="34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endParaRPr kumimoji="0" lang="en-US" altLang="zh-CN" sz="140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 Narrow" pitchFamily="34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r>
                        <a:rPr kumimoji="0" lang="en-US" altLang="zh-CN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Soil pH, OC, </a:t>
                      </a:r>
                      <a:r>
                        <a:rPr kumimoji="0" lang="en-US" altLang="zh-CN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Avl</a:t>
                      </a:r>
                      <a:r>
                        <a:rPr kumimoji="0" lang="en-US" altLang="zh-CN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 N, P&amp;K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  <a:defRPr/>
                      </a:pPr>
                      <a:r>
                        <a:rPr kumimoji="0" lang="en-US" altLang="zh-CN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Plant height (cm)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  <a:defRPr/>
                      </a:pPr>
                      <a:r>
                        <a:rPr kumimoji="0" lang="en-US" altLang="zh-CN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No.of</a:t>
                      </a:r>
                      <a:r>
                        <a:rPr kumimoji="0" lang="en-US" altLang="zh-CN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 fruit/plant 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  <a:defRPr/>
                      </a:pPr>
                      <a:r>
                        <a:rPr kumimoji="0" lang="en-US" altLang="zh-CN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Yield (q/ha)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  <a:defRPr/>
                      </a:pPr>
                      <a:r>
                        <a:rPr kumimoji="0" lang="en-US" altLang="zh-CN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TSS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SimSun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None/>
                        <a:tabLst/>
                      </a:pPr>
                      <a:endParaRPr kumimoji="0" lang="en-US" altLang="zh-CN" sz="140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 Narrow" pitchFamily="34" charset="0"/>
                      </a:endParaRPr>
                    </a:p>
                  </a:txBody>
                  <a:tcPr marT="45722" marB="45722" anchor="ctr" horzOverflow="overflow"/>
                </a:tc>
              </a:tr>
              <a:tr h="556061"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422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864096"/>
          </a:xfrm>
          <a:effectLst>
            <a:glow rad="63500">
              <a:schemeClr val="accent5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hnschrift SemiBold Condensed" pitchFamily="34" charset="0"/>
                <a:cs typeface="Leelawadee UI" pitchFamily="34" charset="-34"/>
              </a:rPr>
              <a:t>FLD-2 : </a:t>
            </a:r>
            <a:r>
              <a:rPr lang="en-US" altLang="zh-CN" sz="2500" b="1" dirty="0">
                <a:solidFill>
                  <a:sysClr val="windowText" lastClr="000000"/>
                </a:solidFill>
                <a:latin typeface="Bahnschrift SemiBold Condensed" pitchFamily="34" charset="0"/>
                <a:ea typeface="SimSun" pitchFamily="2" charset="-122"/>
              </a:rPr>
              <a:t>Nutrient Enriched Compost</a:t>
            </a: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hnschrift SemiBold Condensed" pitchFamily="34" charset="0"/>
                <a:cs typeface="Leelawadee UI" pitchFamily="34" charset="-34"/>
              </a:rPr>
              <a:t/>
            </a:r>
            <a:b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hnschrift SemiBold Condensed" pitchFamily="34" charset="0"/>
                <a:cs typeface="Leelawadee UI" pitchFamily="34" charset="-34"/>
              </a:rPr>
            </a:b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hnschrift SemiBold Condensed" pitchFamily="34" charset="0"/>
                <a:cs typeface="Leelawadee UI" pitchFamily="34" charset="-34"/>
              </a:rPr>
              <a:t>Discipline : Soil Science</a:t>
            </a:r>
            <a:endParaRPr kumimoji="0" lang="en-US" sz="25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ahnschrift SemiBold Condensed" pitchFamily="34" charset="0"/>
              <a:cs typeface="Leelawadee UI" pitchFamily="34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670719"/>
              </p:ext>
            </p:extLst>
          </p:nvPr>
        </p:nvGraphicFramePr>
        <p:xfrm>
          <a:off x="107503" y="1432516"/>
          <a:ext cx="8928995" cy="5149571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936105"/>
                <a:gridCol w="4392488"/>
                <a:gridCol w="648072"/>
                <a:gridCol w="648072"/>
                <a:gridCol w="648072"/>
                <a:gridCol w="1656186"/>
              </a:tblGrid>
              <a:tr h="20710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baseline="0" dirty="0" smtClean="0">
                        <a:latin typeface="Arial Narrow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aseline="0" dirty="0" smtClean="0">
                          <a:latin typeface="Arial Narrow" pitchFamily="34" charset="0"/>
                        </a:rPr>
                        <a:t>Crop / Enterprise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baseline="0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 smtClean="0">
                        <a:latin typeface="Arial Narrow" pitchFamily="34" charset="0"/>
                      </a:endParaRPr>
                    </a:p>
                    <a:p>
                      <a:r>
                        <a:rPr lang="en-US" sz="1400" dirty="0" smtClean="0">
                          <a:latin typeface="Arial Narrow" pitchFamily="34" charset="0"/>
                        </a:rPr>
                        <a:t>Technology/ Social Concept/ methodology</a:t>
                      </a:r>
                    </a:p>
                    <a:p>
                      <a:r>
                        <a:rPr lang="en-US" sz="1400" dirty="0" smtClean="0">
                          <a:latin typeface="Arial Narrow" pitchFamily="34" charset="0"/>
                        </a:rPr>
                        <a:t> to be Demonstrated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 smtClean="0">
                        <a:latin typeface="Arial Narrow" pitchFamily="34" charset="0"/>
                      </a:endParaRPr>
                    </a:p>
                    <a:p>
                      <a:r>
                        <a:rPr lang="en-US" sz="1400" dirty="0" smtClean="0">
                          <a:latin typeface="Arial Narrow" pitchFamily="34" charset="0"/>
                        </a:rPr>
                        <a:t>No. of demonstrations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itchFamily="34" charset="0"/>
                        </a:rPr>
                        <a:t>Area (ha)/ No. of activity/ items to be covered</a:t>
                      </a:r>
                      <a:endParaRPr lang="en-US" sz="1400" dirty="0" smtClean="0">
                        <a:solidFill>
                          <a:srgbClr val="0070C0"/>
                        </a:solidFill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itchFamily="34" charset="0"/>
                        </a:rPr>
                        <a:t>No.</a:t>
                      </a:r>
                      <a:r>
                        <a:rPr lang="en-US" sz="140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1400" dirty="0" smtClean="0">
                          <a:latin typeface="Arial Narrow" pitchFamily="34" charset="0"/>
                        </a:rPr>
                        <a:t>of farmers to be covered/ benefitted</a:t>
                      </a:r>
                      <a:endParaRPr lang="en-US" sz="1400" dirty="0" smtClean="0">
                        <a:solidFill>
                          <a:srgbClr val="0070C0"/>
                        </a:solidFill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 smtClean="0">
                        <a:latin typeface="Arial Narrow" pitchFamily="34" charset="0"/>
                      </a:endParaRPr>
                    </a:p>
                    <a:p>
                      <a:r>
                        <a:rPr lang="en-US" sz="1400" dirty="0" smtClean="0">
                          <a:latin typeface="Arial Narrow" pitchFamily="34" charset="0"/>
                        </a:rPr>
                        <a:t>Parameters selected for demonstration</a:t>
                      </a:r>
                    </a:p>
                  </a:txBody>
                  <a:tcPr anchor="ctr"/>
                </a:tc>
              </a:tr>
              <a:tr h="29497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Compost 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SimSun" pitchFamily="2" charset="-122"/>
                      </a:endParaRPr>
                    </a:p>
                  </a:txBody>
                  <a:tcPr marT="45718" marB="45718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To1: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Raw materials-1900 kg vegetable wastes/straw,200 kg cow dung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(dry Weight basis),250 kg Rock Phosphate. Pit size--(</a:t>
                      </a:r>
                      <a:r>
                        <a:rPr kumimoji="0" lang="en-US" altLang="zh-CN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lXbXh</a:t>
                      </a:r>
                      <a:r>
                        <a:rPr kumimoji="0" lang="en-US" altLang="zh-CN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)-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3mx3mx1m Prepare a base of the heap out of hard, woody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aterials</a:t>
                      </a:r>
                      <a:r>
                        <a:rPr kumimoji="0" lang="en-US" altLang="zh-CN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 such as sticks, bamboo sticks etc. Place bio-solids over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the base made above. The layer should be about 30 cm thick.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Sprinkle slurry prepared by mixing cow dung and rock phosphate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over the crop residues to moisten the material.  Make another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layer of crop residue and moisten it with slurry. Continue with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alternate layer of crop residue and slurry until the heap is 1.5 m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 high. Cover the heap with soil or polythene and mix the material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after 15 days. Give two turnings after 30 &amp; 45 days. The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compost becomes ready for field application within 90-100 days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period.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SimSun" pitchFamily="2" charset="-122"/>
                      </a:endParaRPr>
                    </a:p>
                  </a:txBody>
                  <a:tcPr marT="45722" marB="4572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10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SimSun" pitchFamily="2" charset="-122"/>
                      </a:endParaRPr>
                    </a:p>
                  </a:txBody>
                  <a:tcPr marT="45722" marB="4572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0.40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SimSun" pitchFamily="2" charset="-122"/>
                      </a:endParaRPr>
                    </a:p>
                  </a:txBody>
                  <a:tcPr marT="45722" marB="4572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10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SimSun" pitchFamily="2" charset="-122"/>
                      </a:endParaRPr>
                    </a:p>
                  </a:txBody>
                  <a:tcPr marT="45722" marB="45722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arenR"/>
                        <a:tabLst/>
                      </a:pPr>
                      <a:r>
                        <a:rPr kumimoji="0" lang="en-US" altLang="zh-CN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Days to harvest of compost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arenR"/>
                        <a:tabLst/>
                        <a:defRPr/>
                      </a:pPr>
                      <a:r>
                        <a:rPr kumimoji="0" lang="en-US" altLang="zh-CN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Compost fertility status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arenR"/>
                        <a:tabLst/>
                        <a:defRPr/>
                      </a:pPr>
                      <a:r>
                        <a:rPr kumimoji="0" lang="en-US" altLang="zh-CN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Yield (q/ha)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arenR"/>
                        <a:tabLst/>
                        <a:defRPr/>
                      </a:pPr>
                      <a:r>
                        <a:rPr kumimoji="0" lang="en-US" altLang="zh-CN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Economics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None/>
                        <a:tabLst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SimSun" pitchFamily="2" charset="-122"/>
                      </a:endParaRPr>
                    </a:p>
                  </a:txBody>
                  <a:tcPr marT="45722" marB="45722"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011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28600"/>
            <a:ext cx="8928992" cy="824136"/>
          </a:xfrm>
          <a:effectLst>
            <a:glow rad="63500">
              <a:schemeClr val="accent5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hnschrift SemiBold SemiConden" pitchFamily="34" charset="0"/>
              </a:rPr>
              <a:t/>
            </a:r>
            <a:b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hnschrift SemiBold SemiConden" pitchFamily="34" charset="0"/>
              </a:rPr>
            </a:b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hnschrift SemiBold SemiConden" pitchFamily="34" charset="0"/>
              </a:rPr>
              <a:t>FLD-1: </a:t>
            </a:r>
            <a:r>
              <a:rPr lang="en-US" sz="2500" dirty="0">
                <a:solidFill>
                  <a:sysClr val="windowText" lastClr="000000"/>
                </a:solidFill>
                <a:latin typeface="Bahnschrift SemiBold SemiConden" pitchFamily="34" charset="0"/>
              </a:rPr>
              <a:t>Popularization of </a:t>
            </a:r>
            <a:r>
              <a:rPr lang="en-US" sz="2500" dirty="0" err="1">
                <a:solidFill>
                  <a:sysClr val="windowText" lastClr="000000"/>
                </a:solidFill>
                <a:latin typeface="Bahnschrift SemiBold SemiConden" pitchFamily="34" charset="0"/>
              </a:rPr>
              <a:t>Brinjal</a:t>
            </a:r>
            <a:r>
              <a:rPr lang="en-US" sz="2500" dirty="0">
                <a:solidFill>
                  <a:sysClr val="windowText" lastClr="000000"/>
                </a:solidFill>
                <a:latin typeface="Bahnschrift SemiBold SemiConden" pitchFamily="34" charset="0"/>
              </a:rPr>
              <a:t> variety </a:t>
            </a:r>
            <a:r>
              <a:rPr lang="en-US" sz="2500" dirty="0" err="1">
                <a:solidFill>
                  <a:sysClr val="windowText" lastClr="000000"/>
                </a:solidFill>
                <a:latin typeface="Bahnschrift SemiBold SemiConden" pitchFamily="34" charset="0"/>
              </a:rPr>
              <a:t>Arka</a:t>
            </a:r>
            <a:r>
              <a:rPr lang="en-US" sz="2500" dirty="0">
                <a:solidFill>
                  <a:sysClr val="windowText" lastClr="000000"/>
                </a:solidFill>
                <a:latin typeface="Bahnschrift SemiBold SemiConden" pitchFamily="34" charset="0"/>
              </a:rPr>
              <a:t> </a:t>
            </a:r>
            <a:r>
              <a:rPr lang="en-US" sz="2500" dirty="0" err="1">
                <a:solidFill>
                  <a:sysClr val="windowText" lastClr="000000"/>
                </a:solidFill>
                <a:latin typeface="Bahnschrift SemiBold SemiConden" pitchFamily="34" charset="0"/>
              </a:rPr>
              <a:t>Harshita</a:t>
            </a:r>
            <a:r>
              <a:rPr lang="en-US" sz="2500" dirty="0">
                <a:solidFill>
                  <a:sysClr val="windowText" lastClr="000000"/>
                </a:solidFill>
                <a:latin typeface="Bahnschrift SemiBold SemiConden" pitchFamily="34" charset="0"/>
              </a:rPr>
              <a:t/>
            </a:r>
            <a:br>
              <a:rPr lang="en-US" sz="2500" dirty="0">
                <a:solidFill>
                  <a:sysClr val="windowText" lastClr="000000"/>
                </a:solidFill>
                <a:latin typeface="Bahnschrift SemiBold SemiConden" pitchFamily="34" charset="0"/>
              </a:rPr>
            </a:br>
            <a:r>
              <a:rPr lang="en-US" sz="2500" dirty="0" err="1" smtClean="0">
                <a:solidFill>
                  <a:sysClr val="windowText" lastClr="000000"/>
                </a:solidFill>
                <a:latin typeface="Bahnschrift SemiBold SemiConden" pitchFamily="34" charset="0"/>
              </a:rPr>
              <a:t>Dicipline</a:t>
            </a:r>
            <a:r>
              <a:rPr lang="en-US" sz="2500" dirty="0" smtClean="0">
                <a:solidFill>
                  <a:sysClr val="windowText" lastClr="000000"/>
                </a:solidFill>
                <a:latin typeface="Bahnschrift SemiBold SemiConden" pitchFamily="34" charset="0"/>
              </a:rPr>
              <a:t> : Horticulture</a:t>
            </a: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hnschrift SemiBold SemiConden" pitchFamily="34" charset="0"/>
              </a:rPr>
              <a:t/>
            </a:r>
            <a:b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hnschrift SemiBold SemiConden" pitchFamily="34" charset="0"/>
              </a:rPr>
            </a:br>
            <a:endParaRPr kumimoji="0" lang="en-US" sz="25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ahnschrift SemiBold SemiConden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719918"/>
              </p:ext>
            </p:extLst>
          </p:nvPr>
        </p:nvGraphicFramePr>
        <p:xfrm>
          <a:off x="152400" y="1340768"/>
          <a:ext cx="8884096" cy="525658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261673"/>
                <a:gridCol w="1751646"/>
                <a:gridCol w="1004440"/>
                <a:gridCol w="1329151"/>
                <a:gridCol w="1233902"/>
                <a:gridCol w="2303284"/>
              </a:tblGrid>
              <a:tr h="20150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aseline="0" dirty="0" smtClean="0">
                          <a:latin typeface="Arial Narrow" pitchFamily="34" charset="0"/>
                        </a:rPr>
                        <a:t>Crop / Enterprise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baseline="0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Technology/ Social Concept/ methodology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 to be Demonstrated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No. of demonstrations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Area (ha)/ No. of activity/ items to be covered</a:t>
                      </a:r>
                      <a:endParaRPr lang="en-US" sz="1400" dirty="0" smtClean="0">
                        <a:solidFill>
                          <a:srgbClr val="0070C0"/>
                        </a:solidFill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No.</a:t>
                      </a:r>
                      <a:r>
                        <a:rPr lang="en-US" sz="140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1400" dirty="0" smtClean="0">
                          <a:latin typeface="Arial Narrow" pitchFamily="34" charset="0"/>
                        </a:rPr>
                        <a:t>of farmers to be covered/ benefitted</a:t>
                      </a:r>
                      <a:endParaRPr lang="en-US" sz="1400" dirty="0" smtClean="0">
                        <a:solidFill>
                          <a:srgbClr val="0070C0"/>
                        </a:solidFill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Parameters selected for demonstration</a:t>
                      </a:r>
                    </a:p>
                  </a:txBody>
                  <a:tcPr anchor="ctr"/>
                </a:tc>
              </a:tr>
              <a:tr h="26860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aseline="0" dirty="0" err="1" smtClean="0">
                          <a:latin typeface="Arial Narrow" pitchFamily="34" charset="0"/>
                        </a:rPr>
                        <a:t>Brinjal</a:t>
                      </a:r>
                      <a:endParaRPr lang="en-US" sz="1400" baseline="0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Arial Narrow" pitchFamily="34" charset="0"/>
                        </a:rPr>
                        <a:t>To1</a:t>
                      </a:r>
                      <a:r>
                        <a:rPr lang="en-US" sz="1400" baseline="0" dirty="0" smtClean="0">
                          <a:latin typeface="Arial Narrow" pitchFamily="34" charset="0"/>
                        </a:rPr>
                        <a:t> :</a:t>
                      </a:r>
                      <a:r>
                        <a:rPr lang="en-US" sz="1400" dirty="0" err="1" smtClean="0">
                          <a:latin typeface="Arial Narrow" pitchFamily="34" charset="0"/>
                        </a:rPr>
                        <a:t>Arka</a:t>
                      </a:r>
                      <a:r>
                        <a:rPr lang="en-US" sz="14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Narrow" pitchFamily="34" charset="0"/>
                        </a:rPr>
                        <a:t>Harshita</a:t>
                      </a:r>
                      <a:endParaRPr lang="en-US" sz="1400" dirty="0" smtClean="0">
                        <a:latin typeface="Arial Narrow" pitchFamily="34" charset="0"/>
                      </a:endParaRPr>
                    </a:p>
                    <a:p>
                      <a:pPr algn="l"/>
                      <a:r>
                        <a:rPr lang="en-US" sz="1400" dirty="0" smtClean="0">
                          <a:latin typeface="Arial Narrow" pitchFamily="34" charset="0"/>
                        </a:rPr>
                        <a:t>Seed rate: 8-10 kg</a:t>
                      </a:r>
                    </a:p>
                    <a:p>
                      <a:pPr algn="l"/>
                      <a:r>
                        <a:rPr lang="en-US" sz="1400" dirty="0" smtClean="0">
                          <a:latin typeface="Arial Narrow" pitchFamily="34" charset="0"/>
                        </a:rPr>
                        <a:t>seeds/ha</a:t>
                      </a:r>
                    </a:p>
                    <a:p>
                      <a:pPr algn="l"/>
                      <a:endParaRPr lang="en-US" sz="1400" dirty="0" smtClean="0">
                        <a:latin typeface="Arial Narrow" pitchFamily="34" charset="0"/>
                      </a:endParaRPr>
                    </a:p>
                    <a:p>
                      <a:pPr algn="l"/>
                      <a:r>
                        <a:rPr lang="en-US" sz="1400" dirty="0" smtClean="0">
                          <a:latin typeface="Arial Narrow" pitchFamily="34" charset="0"/>
                        </a:rPr>
                        <a:t>Spacing:60 X45 cm</a:t>
                      </a:r>
                    </a:p>
                    <a:p>
                      <a:pPr algn="l"/>
                      <a:endParaRPr lang="en-US" sz="1400" dirty="0" smtClean="0">
                        <a:latin typeface="Arial Narrow" pitchFamily="34" charset="0"/>
                      </a:endParaRPr>
                    </a:p>
                    <a:p>
                      <a:pPr algn="l"/>
                      <a:r>
                        <a:rPr lang="en-US" sz="1400" dirty="0" smtClean="0">
                          <a:latin typeface="Arial Narrow" pitchFamily="34" charset="0"/>
                        </a:rPr>
                        <a:t>NPK: 150:112: 75</a:t>
                      </a:r>
                    </a:p>
                    <a:p>
                      <a:pPr algn="l"/>
                      <a:r>
                        <a:rPr lang="en-US" sz="1400" dirty="0" smtClean="0">
                          <a:latin typeface="Arial Narrow" pitchFamily="34" charset="0"/>
                        </a:rPr>
                        <a:t>kg/ha</a:t>
                      </a:r>
                    </a:p>
                    <a:p>
                      <a:pPr algn="ctr"/>
                      <a:endParaRPr lang="en-US" sz="1400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6.07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Plant height (cm)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Fruit weight (g)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Yield per ha (</a:t>
                      </a:r>
                      <a:r>
                        <a:rPr lang="en-US" sz="1400" dirty="0" err="1" smtClean="0">
                          <a:latin typeface="Arial Narrow" pitchFamily="34" charset="0"/>
                        </a:rPr>
                        <a:t>qtl</a:t>
                      </a:r>
                      <a:r>
                        <a:rPr lang="en-US" sz="1400" dirty="0" smtClean="0">
                          <a:latin typeface="Arial Narrow" pitchFamily="34" charset="0"/>
                        </a:rPr>
                        <a:t>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Economic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latin typeface="Arial Narrow" pitchFamily="34" charset="0"/>
                      </a:endParaRPr>
                    </a:p>
                    <a:p>
                      <a:pPr marL="342900" indent="-342900" algn="ctr">
                        <a:buAutoNum type="arabicPeriod"/>
                      </a:pP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555477"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124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864096"/>
          </a:xfrm>
          <a:effectLst>
            <a:glow rad="1016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normAutofit fontScale="9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Leelawadee UI" pitchFamily="34" charset="-34"/>
                <a:cs typeface="Leelawadee UI" pitchFamily="34" charset="-34"/>
              </a:rPr>
              <a:t/>
            </a:r>
            <a:b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Leelawadee UI" pitchFamily="34" charset="-34"/>
                <a:cs typeface="Leelawadee UI" pitchFamily="34" charset="-34"/>
              </a:rPr>
            </a:b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Bahnschrift SemiBold Condensed" pitchFamily="34" charset="0"/>
                <a:cs typeface="Leelawadee UI" pitchFamily="34" charset="-34"/>
              </a:rPr>
              <a:t>Training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Bahnschrift SemiBold Condensed" pitchFamily="34" charset="0"/>
                <a:cs typeface="Leelawadee UI" pitchFamily="34" charset="-34"/>
              </a:rPr>
              <a:t>Programmes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Bahnschrift SemiBold Condensed" pitchFamily="34" charset="0"/>
                <a:cs typeface="Leelawadee UI" pitchFamily="34" charset="-34"/>
              </a:rPr>
              <a:t> </a:t>
            </a:r>
            <a:b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Bahnschrift SemiBold Condensed" pitchFamily="34" charset="0"/>
                <a:cs typeface="Leelawadee UI" pitchFamily="34" charset="-34"/>
              </a:rPr>
            </a:b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Bahnschrift SemiBold Condensed" pitchFamily="34" charset="0"/>
                <a:cs typeface="Leelawadee UI" pitchFamily="34" charset="-34"/>
              </a:rPr>
              <a:t>(Discipline-wise Summary for Farmers) for 2023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Leelawadee UI" pitchFamily="34" charset="-34"/>
                <a:cs typeface="Leelawadee UI" pitchFamily="34" charset="-34"/>
              </a:rPr>
              <a:t/>
            </a:r>
            <a:b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Leelawadee UI" pitchFamily="34" charset="-34"/>
                <a:cs typeface="Leelawadee UI" pitchFamily="34" charset="-34"/>
              </a:rPr>
            </a:b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Leelawadee UI" pitchFamily="34" charset="-34"/>
              <a:cs typeface="Leelawadee UI" pitchFamily="34" charset="-34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879168"/>
              </p:ext>
            </p:extLst>
          </p:nvPr>
        </p:nvGraphicFramePr>
        <p:xfrm>
          <a:off x="179512" y="1484783"/>
          <a:ext cx="8784976" cy="504056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80645"/>
                <a:gridCol w="1419936"/>
                <a:gridCol w="1205780"/>
                <a:gridCol w="1291909"/>
                <a:gridCol w="1119654"/>
                <a:gridCol w="1119654"/>
                <a:gridCol w="947398"/>
              </a:tblGrid>
              <a:tr h="658711">
                <a:tc rowSpan="2">
                  <a:txBody>
                    <a:bodyPr/>
                    <a:lstStyle/>
                    <a:p>
                      <a:endParaRPr lang="en-US" sz="1400" dirty="0" smtClean="0">
                        <a:latin typeface="Arial Narrow" pitchFamily="34" charset="0"/>
                      </a:endParaRPr>
                    </a:p>
                    <a:p>
                      <a:endParaRPr lang="en-US" sz="1400" dirty="0" smtClean="0">
                        <a:latin typeface="Arial Narrow" pitchFamily="34" charset="0"/>
                      </a:endParaRPr>
                    </a:p>
                    <a:p>
                      <a:r>
                        <a:rPr lang="en-US" sz="1400" dirty="0" smtClean="0">
                          <a:latin typeface="Arial Narrow" pitchFamily="34" charset="0"/>
                        </a:rPr>
                        <a:t>Discipline </a:t>
                      </a:r>
                      <a:endParaRPr lang="en-US" sz="1400" baseline="0" dirty="0" smtClean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                  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dirty="0" smtClean="0">
                        <a:latin typeface="Arial Narrow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Farmer Beneficiaries (Nos.)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95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aseline="0" dirty="0" smtClean="0">
                          <a:latin typeface="Arial Narrow" pitchFamily="34" charset="0"/>
                        </a:rPr>
                        <a:t>Course (No.)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Off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Spon.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Vocational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Total </a:t>
                      </a:r>
                    </a:p>
                  </a:txBody>
                  <a:tcPr/>
                </a:tc>
              </a:tr>
              <a:tr h="51551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itchFamily="34" charset="0"/>
                        </a:rPr>
                        <a:t>Agronomy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9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60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210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-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-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270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42959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itchFamily="34" charset="0"/>
                        </a:rPr>
                        <a:t>Soil Science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12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80</a:t>
                      </a:r>
                      <a:endParaRPr lang="en-IN" sz="1600" b="0" dirty="0">
                        <a:latin typeface="Arial Narrow" pitchFamily="34" charset="0"/>
                      </a:endParaRPr>
                    </a:p>
                  </a:txBody>
                  <a:tcPr marT="38082" marB="380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150</a:t>
                      </a:r>
                      <a:endParaRPr lang="en-IN" sz="1600" b="0" dirty="0">
                        <a:latin typeface="Arial Narrow" pitchFamily="34" charset="0"/>
                      </a:endParaRPr>
                    </a:p>
                  </a:txBody>
                  <a:tcPr marT="38082" marB="380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60</a:t>
                      </a:r>
                      <a:endParaRPr lang="en-IN" sz="1600" b="0" dirty="0">
                        <a:latin typeface="Arial Narrow" pitchFamily="34" charset="0"/>
                      </a:endParaRPr>
                    </a:p>
                  </a:txBody>
                  <a:tcPr marT="38082" marB="380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15</a:t>
                      </a:r>
                      <a:endParaRPr lang="en-IN" sz="1600" b="0" dirty="0">
                        <a:latin typeface="Arial Narrow" pitchFamily="34" charset="0"/>
                      </a:endParaRPr>
                    </a:p>
                  </a:txBody>
                  <a:tcPr marT="38082" marB="380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305</a:t>
                      </a:r>
                      <a:endParaRPr lang="en-IN" sz="1600" b="0" dirty="0">
                        <a:latin typeface="Arial Narrow" pitchFamily="34" charset="0"/>
                      </a:endParaRPr>
                    </a:p>
                  </a:txBody>
                  <a:tcPr marT="38082" marB="38082" anchor="ctr"/>
                </a:tc>
              </a:tr>
              <a:tr h="429593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sz="1600" dirty="0">
                          <a:latin typeface="Arial Narrow" pitchFamily="34" charset="0"/>
                          <a:cs typeface="Cambria" panose="02040503050406030204" pitchFamily="18" charset="0"/>
                        </a:rPr>
                        <a:t>Horticulture</a:t>
                      </a:r>
                      <a:endParaRPr lang="en-US" sz="1600" dirty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marT="38121" marB="381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8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marT="38121" marB="381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60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marT="38121" marB="381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60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marT="38121" marB="381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90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marT="38121" marB="381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15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marT="38121" marB="381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225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marT="38121" marB="38121" anchor="ctr"/>
                </a:tc>
              </a:tr>
              <a:tr h="429593">
                <a:tc>
                  <a:txBody>
                    <a:bodyPr/>
                    <a:lstStyle/>
                    <a:p>
                      <a:endParaRPr lang="en-US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429593">
                <a:tc>
                  <a:txBody>
                    <a:bodyPr/>
                    <a:lstStyle/>
                    <a:p>
                      <a:endParaRPr lang="en-US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429593">
                <a:tc>
                  <a:txBody>
                    <a:bodyPr/>
                    <a:lstStyle/>
                    <a:p>
                      <a:endParaRPr lang="en-US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429593">
                <a:tc>
                  <a:txBody>
                    <a:bodyPr/>
                    <a:lstStyle/>
                    <a:p>
                      <a:endParaRPr lang="en-US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429593">
                <a:tc>
                  <a:txBody>
                    <a:bodyPr/>
                    <a:lstStyle/>
                    <a:p>
                      <a:endParaRPr lang="en-US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429593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latin typeface="Arial Narrow" pitchFamily="34" charset="0"/>
                        </a:rPr>
                        <a:t>Total 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29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200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420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150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30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800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008112"/>
          </a:xfrm>
          <a:effectLst>
            <a:glow rad="1016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Leelawadee UI" pitchFamily="34" charset="-34"/>
                <a:cs typeface="Leelawadee UI" pitchFamily="34" charset="-34"/>
              </a:rPr>
              <a:t/>
            </a:r>
            <a:b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Leelawadee UI" pitchFamily="34" charset="-34"/>
                <a:cs typeface="Leelawadee UI" pitchFamily="34" charset="-34"/>
              </a:rPr>
            </a:b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Bahnschrift SemiBold Condensed" pitchFamily="34" charset="0"/>
                <a:cs typeface="Leelawadee UI" pitchFamily="34" charset="-34"/>
              </a:rPr>
              <a:t>Training </a:t>
            </a:r>
            <a:r>
              <a:rPr kumimoji="0" lang="en-US" sz="2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Bahnschrift SemiBold Condensed" pitchFamily="34" charset="0"/>
                <a:cs typeface="Leelawadee UI" pitchFamily="34" charset="-34"/>
              </a:rPr>
              <a:t>Programmes</a:t>
            </a: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Bahnschrift SemiBold Condensed" pitchFamily="34" charset="0"/>
                <a:cs typeface="Leelawadee UI" pitchFamily="34" charset="-34"/>
              </a:rPr>
              <a:t> </a:t>
            </a:r>
            <a:b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Bahnschrift SemiBold Condensed" pitchFamily="34" charset="0"/>
                <a:cs typeface="Leelawadee UI" pitchFamily="34" charset="-34"/>
              </a:rPr>
            </a:b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Bahnschrift SemiBold Condensed" pitchFamily="34" charset="0"/>
                <a:cs typeface="Leelawadee UI" pitchFamily="34" charset="-34"/>
              </a:rPr>
              <a:t>(Discipline-wise Summary for Rural Youth) for 2023 </a:t>
            </a: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Leelawadee UI" pitchFamily="34" charset="-34"/>
                <a:cs typeface="Leelawadee UI" pitchFamily="34" charset="-34"/>
              </a:rPr>
              <a:t/>
            </a:r>
            <a:b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Leelawadee UI" pitchFamily="34" charset="-34"/>
                <a:cs typeface="Leelawadee UI" pitchFamily="34" charset="-34"/>
              </a:rPr>
            </a:br>
            <a:endParaRPr kumimoji="0" lang="en-US" sz="25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Leelawadee UI" pitchFamily="34" charset="-34"/>
              <a:cs typeface="Leelawadee UI" pitchFamily="34" charset="-34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645104"/>
              </p:ext>
            </p:extLst>
          </p:nvPr>
        </p:nvGraphicFramePr>
        <p:xfrm>
          <a:off x="179512" y="1484783"/>
          <a:ext cx="8784975" cy="496855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80643"/>
                <a:gridCol w="1419936"/>
                <a:gridCol w="1205781"/>
                <a:gridCol w="1291908"/>
                <a:gridCol w="1119654"/>
                <a:gridCol w="1119654"/>
                <a:gridCol w="947399"/>
              </a:tblGrid>
              <a:tr h="328613">
                <a:tc rowSpan="2"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itchFamily="34" charset="0"/>
                        </a:rPr>
                        <a:t>Discipline </a:t>
                      </a:r>
                      <a:endParaRPr lang="en-US" sz="1400" baseline="0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dirty="0" smtClean="0">
                        <a:latin typeface="Arial Narrow" pitchFamily="34" charset="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Rural Youth Beneficiaries (Nos.)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86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aseline="0" dirty="0" smtClean="0">
                          <a:latin typeface="Arial Narrow" pitchFamily="34" charset="0"/>
                        </a:rPr>
                        <a:t>Course (No.)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Off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Spon.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Voc.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Total </a:t>
                      </a:r>
                    </a:p>
                  </a:txBody>
                  <a:tcPr/>
                </a:tc>
              </a:tr>
              <a:tr h="504839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Arial Narrow" pitchFamily="34" charset="0"/>
                        </a:rPr>
                        <a:t>Agronomy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2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-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50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-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-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50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621069"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543435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Arial Narrow" pitchFamily="34" charset="0"/>
                        </a:rPr>
                        <a:t>Soil Science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3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30</a:t>
                      </a:r>
                      <a:endParaRPr lang="en-US" sz="1400" b="0" dirty="0"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-</a:t>
                      </a:r>
                      <a:endParaRPr lang="en-US" sz="1400" b="0" dirty="0"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15</a:t>
                      </a:r>
                      <a:endParaRPr lang="en-US" sz="1400" b="0" dirty="0"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15</a:t>
                      </a:r>
                      <a:endParaRPr lang="en-US" sz="1400" b="0" dirty="0"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60</a:t>
                      </a:r>
                      <a:endParaRPr lang="en-US" sz="1400" b="0" dirty="0" smtClean="0"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6" marB="45726" anchor="ctr"/>
                </a:tc>
              </a:tr>
              <a:tr h="465802"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 smtClean="0"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6" marB="45726" anchor="ctr"/>
                </a:tc>
              </a:tr>
              <a:tr h="465802"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 smtClean="0"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6" marB="45726" anchor="ctr"/>
                </a:tc>
              </a:tr>
              <a:tr h="465802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l" eaLnBrk="1" hangingPunct="1">
                        <a:buNone/>
                      </a:pPr>
                      <a:r>
                        <a:rPr sz="1400" dirty="0">
                          <a:latin typeface="Arial Narrow" pitchFamily="34" charset="0"/>
                          <a:cs typeface="Cambria" panose="02040503050406030204" pitchFamily="18" charset="0"/>
                        </a:rPr>
                        <a:t>Horticulture</a:t>
                      </a:r>
                      <a:endParaRPr lang="en-US" sz="1400" dirty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marT="38105" marB="381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3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marT="38105" marB="3810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marT="38105" marB="381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30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marT="38105" marB="3810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marT="38105" marB="381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15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marT="38105" marB="381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45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marT="38105" marB="38105" anchor="ctr"/>
                </a:tc>
              </a:tr>
              <a:tr h="543435"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 smtClean="0"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6" marB="45726" anchor="ctr"/>
                </a:tc>
              </a:tr>
              <a:tr h="621069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latin typeface="Arial Narrow" pitchFamily="34" charset="0"/>
                        </a:rPr>
                        <a:t>Total </a:t>
                      </a:r>
                      <a:endParaRPr lang="en-US" sz="14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 Narrow" pitchFamily="34" charset="0"/>
                        </a:rPr>
                        <a:t>8</a:t>
                      </a:r>
                      <a:endParaRPr lang="en-US" sz="14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 Narrow" pitchFamily="34" charset="0"/>
                        </a:rPr>
                        <a:t>30</a:t>
                      </a:r>
                      <a:endParaRPr lang="en-US" sz="14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 Narrow" pitchFamily="34" charset="0"/>
                        </a:rPr>
                        <a:t>80</a:t>
                      </a:r>
                      <a:endParaRPr lang="en-US" sz="14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 Narrow" pitchFamily="34" charset="0"/>
                        </a:rPr>
                        <a:t>15</a:t>
                      </a:r>
                      <a:endParaRPr lang="en-US" sz="14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 Narrow" pitchFamily="34" charset="0"/>
                        </a:rPr>
                        <a:t>30</a:t>
                      </a:r>
                      <a:endParaRPr lang="en-US" sz="14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 Narrow" pitchFamily="34" charset="0"/>
                        </a:rPr>
                        <a:t>155</a:t>
                      </a:r>
                      <a:endParaRPr lang="en-US" sz="14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3968"/>
            <a:ext cx="8784976" cy="922784"/>
          </a:xfrm>
          <a:effectLst>
            <a:glow rad="1016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Bahnschrift SemiBold Condensed" pitchFamily="34" charset="0"/>
              </a:rPr>
              <a:t>Training </a:t>
            </a:r>
            <a:r>
              <a:rPr kumimoji="0" lang="en-US" sz="2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Bahnschrift SemiBold Condensed" pitchFamily="34" charset="0"/>
              </a:rPr>
              <a:t>Programmes</a:t>
            </a: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Bahnschrift SemiBold Condensed" pitchFamily="34" charset="0"/>
              </a:rPr>
              <a:t> </a:t>
            </a:r>
            <a:b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Bahnschrift SemiBold Condensed" pitchFamily="34" charset="0"/>
              </a:rPr>
            </a:b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Bahnschrift SemiBold Condensed" pitchFamily="34" charset="0"/>
              </a:rPr>
              <a:t>(Discipline-wise Summary for Extension Personnel) for 2023</a:t>
            </a:r>
            <a:endParaRPr kumimoji="0" lang="en-US" sz="25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Bahnschrift SemiBold Condensed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748987"/>
              </p:ext>
            </p:extLst>
          </p:nvPr>
        </p:nvGraphicFramePr>
        <p:xfrm>
          <a:off x="179511" y="1556792"/>
          <a:ext cx="8784976" cy="460851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926130"/>
                <a:gridCol w="1627343"/>
                <a:gridCol w="1381906"/>
                <a:gridCol w="1480615"/>
                <a:gridCol w="1283198"/>
                <a:gridCol w="1085784"/>
              </a:tblGrid>
              <a:tr h="809538">
                <a:tc rowSpan="2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Discipline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 </a:t>
                      </a:r>
                      <a:endParaRPr lang="en-US" sz="1400" baseline="0" dirty="0" smtClean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dirty="0" smtClean="0">
                        <a:latin typeface="Arial Narrow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Extension</a:t>
                      </a:r>
                      <a:r>
                        <a:rPr lang="en-US" sz="1400" baseline="0" dirty="0" smtClean="0">
                          <a:latin typeface="Arial Narrow" pitchFamily="34" charset="0"/>
                        </a:rPr>
                        <a:t> Personnel</a:t>
                      </a:r>
                      <a:r>
                        <a:rPr lang="en-US" sz="1400" dirty="0" smtClean="0">
                          <a:latin typeface="Arial Narrow" pitchFamily="34" charset="0"/>
                        </a:rPr>
                        <a:t> (Nos.)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11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aseline="0" dirty="0" smtClean="0">
                          <a:latin typeface="Arial Narrow" pitchFamily="34" charset="0"/>
                        </a:rPr>
                        <a:t>Course (No.)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On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Off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Spon.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Total </a:t>
                      </a:r>
                    </a:p>
                  </a:txBody>
                  <a:tcPr anchor="ctr"/>
                </a:tc>
              </a:tr>
              <a:tr h="613994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Arial Narrow" pitchFamily="34" charset="0"/>
                        </a:rPr>
                        <a:t>Agronomy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1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-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20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-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20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515519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Arial Narrow" pitchFamily="34" charset="0"/>
                        </a:rPr>
                        <a:t>Soil Science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1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20</a:t>
                      </a:r>
                      <a:endParaRPr lang="en-US" sz="1400" b="0" dirty="0">
                        <a:latin typeface="Arial Narrow" pitchFamily="34" charset="0"/>
                      </a:endParaRPr>
                    </a:p>
                  </a:txBody>
                  <a:tcPr marT="45745" marB="4574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-</a:t>
                      </a:r>
                      <a:endParaRPr lang="en-US" sz="1400" b="0" dirty="0">
                        <a:latin typeface="Arial Narrow" pitchFamily="34" charset="0"/>
                      </a:endParaRPr>
                    </a:p>
                  </a:txBody>
                  <a:tcPr marT="45745" marB="4574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-</a:t>
                      </a:r>
                      <a:endParaRPr lang="en-US" sz="1400" b="0" dirty="0">
                        <a:latin typeface="Arial Narrow" pitchFamily="34" charset="0"/>
                      </a:endParaRPr>
                    </a:p>
                  </a:txBody>
                  <a:tcPr marT="45745" marB="4574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20</a:t>
                      </a:r>
                      <a:endParaRPr lang="en-US" sz="1400" b="0" dirty="0">
                        <a:latin typeface="Arial Narrow" pitchFamily="34" charset="0"/>
                      </a:endParaRPr>
                    </a:p>
                  </a:txBody>
                  <a:tcPr marT="45745" marB="45745" anchor="ctr"/>
                </a:tc>
              </a:tr>
              <a:tr h="686089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latin typeface="Arial Narrow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Horticulture</a:t>
                      </a:r>
                      <a:endParaRPr lang="en-US" sz="1400" b="0" dirty="0">
                        <a:latin typeface="Arial Narrow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T="38083" marB="3808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38083" marB="3808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Arial Narrow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400" b="0" dirty="0">
                        <a:latin typeface="Arial Narrow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T="38083" marB="3808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Arial Narrow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en-US" sz="1400" b="0" dirty="0">
                        <a:latin typeface="Arial Narrow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T="38083" marB="3808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Arial Narrow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en-US" sz="1400" b="0" dirty="0">
                        <a:latin typeface="Arial Narrow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T="38083" marB="3808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Arial Narrow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400" b="0" dirty="0">
                        <a:latin typeface="Arial Narrow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T="38083" marB="38083" anchor="ctr"/>
                </a:tc>
              </a:tr>
              <a:tr h="971446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latin typeface="Arial Narrow" pitchFamily="34" charset="0"/>
                        </a:rPr>
                        <a:t>Total </a:t>
                      </a:r>
                      <a:endParaRPr lang="en-US" sz="14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 Narrow" pitchFamily="34" charset="0"/>
                        </a:rPr>
                        <a:t>3</a:t>
                      </a:r>
                      <a:endParaRPr lang="en-US" sz="14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 Narrow" pitchFamily="34" charset="0"/>
                        </a:rPr>
                        <a:t>30</a:t>
                      </a:r>
                      <a:endParaRPr lang="en-US" sz="14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 Narrow" pitchFamily="34" charset="0"/>
                        </a:rPr>
                        <a:t>20</a:t>
                      </a:r>
                      <a:endParaRPr lang="en-US" sz="14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 Narrow" pitchFamily="34" charset="0"/>
                        </a:rPr>
                        <a:t>-</a:t>
                      </a:r>
                      <a:endParaRPr lang="en-US" sz="14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 Narrow" pitchFamily="34" charset="0"/>
                        </a:rPr>
                        <a:t>50</a:t>
                      </a:r>
                      <a:endParaRPr lang="en-US" sz="14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03920"/>
            <a:ext cx="8784976" cy="560784"/>
          </a:xfrm>
          <a:effectLst>
            <a:glow rad="101600">
              <a:schemeClr val="accent2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Leelawadee UI" pitchFamily="34" charset="-34"/>
                <a:cs typeface="Leelawadee UI" pitchFamily="34" charset="-34"/>
              </a:rPr>
              <a:t/>
            </a:r>
            <a:b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Leelawadee UI" pitchFamily="34" charset="-34"/>
                <a:cs typeface="Leelawadee UI" pitchFamily="34" charset="-34"/>
              </a:rPr>
            </a:b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Bahnschrift SemiBold Condensed" pitchFamily="34" charset="0"/>
                <a:cs typeface="Leelawadee UI" pitchFamily="34" charset="-34"/>
              </a:rPr>
              <a:t>Extension Programmes /Activities for 2023</a:t>
            </a: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eelawadee UI" pitchFamily="34" charset="-34"/>
                <a:cs typeface="Leelawadee UI" pitchFamily="34" charset="-34"/>
              </a:rPr>
              <a:t/>
            </a:r>
            <a:b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eelawadee UI" pitchFamily="34" charset="-34"/>
                <a:cs typeface="Leelawadee UI" pitchFamily="34" charset="-34"/>
              </a:rPr>
            </a:br>
            <a:endParaRPr kumimoji="0" lang="en-US" sz="25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Leelawadee UI" pitchFamily="34" charset="-34"/>
              <a:cs typeface="Leelawadee UI" pitchFamily="34" charset="-34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825024"/>
              </p:ext>
            </p:extLst>
          </p:nvPr>
        </p:nvGraphicFramePr>
        <p:xfrm>
          <a:off x="228600" y="1052737"/>
          <a:ext cx="8686804" cy="556553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533401"/>
                <a:gridCol w="1981199"/>
                <a:gridCol w="990601"/>
                <a:gridCol w="914401"/>
                <a:gridCol w="1371601"/>
                <a:gridCol w="1143000"/>
                <a:gridCol w="762001"/>
                <a:gridCol w="990600"/>
              </a:tblGrid>
              <a:tr h="30250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latin typeface="Arial Narrow" pitchFamily="34" charset="0"/>
                        </a:rPr>
                        <a:t>Sl. No.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Exten</a:t>
                      </a:r>
                      <a:r>
                        <a:rPr lang="en-US" sz="1400" baseline="0" dirty="0" smtClean="0">
                          <a:latin typeface="Arial Narrow" pitchFamily="34" charset="0"/>
                        </a:rPr>
                        <a:t>sion Programme/</a:t>
                      </a:r>
                    </a:p>
                    <a:p>
                      <a:pPr algn="ctr"/>
                      <a:r>
                        <a:rPr lang="en-US" sz="1400" baseline="0" dirty="0" smtClean="0">
                          <a:latin typeface="Arial Narrow" pitchFamily="34" charset="0"/>
                        </a:rPr>
                        <a:t>Activity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latin typeface="Arial Narrow" pitchFamily="34" charset="0"/>
                        </a:rPr>
                        <a:t>Nos. Proposed 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Beneficiaries  (No.)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latin typeface="Arial Narrow" pitchFamily="34" charset="0"/>
                        </a:rPr>
                        <a:t>Total </a:t>
                      </a:r>
                    </a:p>
                  </a:txBody>
                  <a:tcPr anchor="ctr"/>
                </a:tc>
              </a:tr>
              <a:tr h="302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latin typeface="Arial Narrow" pitchFamily="34" charset="0"/>
                        </a:rPr>
                        <a:t>Farmers </a:t>
                      </a:r>
                      <a:endParaRPr lang="en-US" sz="1400" b="1" baseline="0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latin typeface="Arial Narrow" pitchFamily="34" charset="0"/>
                        </a:rPr>
                        <a:t>Extn. Personnel</a:t>
                      </a:r>
                      <a:endParaRPr lang="en-US" sz="1400" b="1" baseline="0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latin typeface="Arial Narrow" pitchFamily="34" charset="0"/>
                        </a:rPr>
                        <a:t>Rural Youth</a:t>
                      </a:r>
                      <a:endParaRPr lang="en-US" sz="1400" b="1" baseline="0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latin typeface="Arial Narrow" pitchFamily="34" charset="0"/>
                        </a:rPr>
                        <a:t>Others</a:t>
                      </a:r>
                      <a:endParaRPr lang="en-US" sz="1400" b="1" baseline="0" dirty="0" smtClean="0">
                        <a:solidFill>
                          <a:srgbClr val="0070C0"/>
                        </a:solidFill>
                        <a:latin typeface="Arial Narrow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36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 Narrow" pitchFamily="34" charset="0"/>
                        </a:rPr>
                        <a:t>A.</a:t>
                      </a:r>
                      <a:endParaRPr lang="en-IN" sz="1400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Field trips and Visits</a:t>
                      </a:r>
                      <a:endParaRPr lang="en-IN" sz="1400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30390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 Narrow" pitchFamily="34" charset="0"/>
                        </a:rPr>
                        <a:t>1</a:t>
                      </a:r>
                      <a:endParaRPr lang="en-IN" sz="1400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latin typeface="Arial Narrow" pitchFamily="34" charset="0"/>
                        </a:rPr>
                        <a:t>Diagnostic visit</a:t>
                      </a:r>
                      <a:endParaRPr lang="en-IN" sz="1400" dirty="0">
                        <a:latin typeface="Arial Narrow" pitchFamily="34" charset="0"/>
                        <a:ea typeface="Cambria" pitchFamily="18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30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105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-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-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-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105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</a:tr>
              <a:tr h="30390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latin typeface="Arial Narrow" pitchFamily="34" charset="0"/>
                        </a:rPr>
                        <a:t>2</a:t>
                      </a:r>
                      <a:endParaRPr lang="en-IN" sz="1400" b="1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latin typeface="Arial Narrow" pitchFamily="34" charset="0"/>
                        </a:rPr>
                        <a:t>Exposure visit</a:t>
                      </a:r>
                      <a:endParaRPr lang="en-IN" sz="1400" dirty="0">
                        <a:latin typeface="Arial Narrow" pitchFamily="34" charset="0"/>
                        <a:ea typeface="Cambria" pitchFamily="18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1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25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-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10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35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</a:tr>
              <a:tr h="3039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latin typeface="Arial Narrow" pitchFamily="34" charset="0"/>
                        </a:rPr>
                        <a:t>B</a:t>
                      </a:r>
                      <a:endParaRPr lang="en-IN" sz="1400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Group activities</a:t>
                      </a:r>
                      <a:endParaRPr lang="en-IN" sz="1400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</a:tr>
              <a:tr h="30390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latin typeface="Arial Narrow" pitchFamily="34" charset="0"/>
                        </a:rPr>
                        <a:t>1</a:t>
                      </a:r>
                      <a:endParaRPr lang="en-IN" sz="1400" b="1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latin typeface="Arial Narrow" pitchFamily="34" charset="0"/>
                        </a:rPr>
                        <a:t>Farmer Seminar</a:t>
                      </a:r>
                      <a:endParaRPr lang="en-IN" sz="1400" dirty="0">
                        <a:latin typeface="Arial Narrow" pitchFamily="34" charset="0"/>
                        <a:ea typeface="Cambria" pitchFamily="18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1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45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5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10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-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60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</a:tr>
              <a:tr h="30390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latin typeface="Arial Narrow" pitchFamily="34" charset="0"/>
                        </a:rPr>
                        <a:t>2</a:t>
                      </a:r>
                      <a:endParaRPr lang="en-IN" sz="1400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latin typeface="Arial Narrow" pitchFamily="34" charset="0"/>
                        </a:rPr>
                        <a:t>Method demonstration</a:t>
                      </a:r>
                      <a:endParaRPr lang="en-IN" sz="1400" dirty="0">
                        <a:latin typeface="Arial Narrow" pitchFamily="34" charset="0"/>
                        <a:ea typeface="Cambria" pitchFamily="18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2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25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-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25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-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50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</a:tr>
              <a:tr h="303905">
                <a:tc>
                  <a:txBody>
                    <a:bodyPr/>
                    <a:lstStyle/>
                    <a:p>
                      <a:pPr algn="ctr"/>
                      <a:r>
                        <a:rPr lang="en-IN" sz="1400" dirty="0" smtClean="0">
                          <a:latin typeface="Arial Narrow" pitchFamily="34" charset="0"/>
                        </a:rPr>
                        <a:t>C</a:t>
                      </a:r>
                      <a:endParaRPr lang="en-IN" sz="1400" dirty="0">
                        <a:latin typeface="Arial Narrow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Mass outreach program</a:t>
                      </a:r>
                      <a:endParaRPr lang="en-IN" sz="1400" b="1" dirty="0" smtClean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</a:tr>
              <a:tr h="303905">
                <a:tc>
                  <a:txBody>
                    <a:bodyPr/>
                    <a:lstStyle/>
                    <a:p>
                      <a:pPr algn="r"/>
                      <a:r>
                        <a:rPr lang="en-IN" sz="1400" dirty="0" smtClean="0">
                          <a:latin typeface="Arial Narrow" pitchFamily="34" charset="0"/>
                        </a:rPr>
                        <a:t>1</a:t>
                      </a:r>
                      <a:endParaRPr lang="en-IN" sz="1400" dirty="0">
                        <a:latin typeface="Arial Narrow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latin typeface="Arial Narrow" pitchFamily="34" charset="0"/>
                        </a:rPr>
                        <a:t>Exhibition</a:t>
                      </a:r>
                      <a:endParaRPr lang="en-IN" sz="1400" dirty="0">
                        <a:latin typeface="Arial Narrow" pitchFamily="34" charset="0"/>
                        <a:ea typeface="Cambria" pitchFamily="18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1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150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5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50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-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205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</a:tr>
              <a:tr h="303905">
                <a:tc>
                  <a:txBody>
                    <a:bodyPr/>
                    <a:lstStyle/>
                    <a:p>
                      <a:pPr algn="r"/>
                      <a:r>
                        <a:rPr lang="en-IN" sz="1400" dirty="0" smtClean="0">
                          <a:latin typeface="Arial Narrow" pitchFamily="34" charset="0"/>
                        </a:rPr>
                        <a:t>2</a:t>
                      </a:r>
                      <a:endParaRPr lang="en-IN" sz="1400" dirty="0">
                        <a:latin typeface="Arial Narrow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400" dirty="0" err="1" smtClean="0">
                          <a:latin typeface="Arial Narrow" pitchFamily="34" charset="0"/>
                        </a:rPr>
                        <a:t>Kisan</a:t>
                      </a:r>
                      <a:r>
                        <a:rPr lang="en-IN" sz="14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IN" sz="1400" dirty="0" err="1" smtClean="0">
                          <a:latin typeface="Arial Narrow" pitchFamily="34" charset="0"/>
                        </a:rPr>
                        <a:t>Mela</a:t>
                      </a:r>
                      <a:endParaRPr lang="en-IN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1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250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5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100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-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355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</a:tr>
              <a:tr h="6352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400" dirty="0" smtClean="0">
                        <a:latin typeface="Arial Narrow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 smtClean="0">
                          <a:latin typeface="Arial Narrow" pitchFamily="34" charset="0"/>
                        </a:rPr>
                        <a:t>D</a:t>
                      </a:r>
                    </a:p>
                    <a:p>
                      <a:pPr algn="ctr"/>
                      <a:endParaRPr lang="en-IN" sz="1400" b="1" dirty="0">
                        <a:latin typeface="Arial Narrow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Camps and Campaigns</a:t>
                      </a:r>
                      <a:endParaRPr lang="en-IN" sz="1400" dirty="0" smtClean="0">
                        <a:latin typeface="Arial Narrow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</a:tr>
              <a:tr h="303905">
                <a:tc>
                  <a:txBody>
                    <a:bodyPr/>
                    <a:lstStyle/>
                    <a:p>
                      <a:pPr algn="r"/>
                      <a:r>
                        <a:rPr lang="en-IN" sz="1400" dirty="0" smtClean="0">
                          <a:latin typeface="Arial Narrow" pitchFamily="34" charset="0"/>
                        </a:rPr>
                        <a:t>1</a:t>
                      </a:r>
                      <a:endParaRPr lang="en-IN" sz="1400" dirty="0">
                        <a:latin typeface="Arial Narrow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 smtClean="0">
                          <a:latin typeface="Arial Narrow" pitchFamily="34" charset="0"/>
                        </a:rPr>
                        <a:t>Soil Health Camps</a:t>
                      </a:r>
                      <a:endParaRPr lang="en-IN" sz="1400" dirty="0" smtClean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2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40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-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10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-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50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</a:tr>
              <a:tr h="303905">
                <a:tc>
                  <a:txBody>
                    <a:bodyPr/>
                    <a:lstStyle/>
                    <a:p>
                      <a:pPr algn="ctr"/>
                      <a:r>
                        <a:rPr lang="en-IN" sz="1400" dirty="0" smtClean="0">
                          <a:latin typeface="Arial Narrow" pitchFamily="34" charset="0"/>
                        </a:rPr>
                        <a:t>E</a:t>
                      </a:r>
                      <a:endParaRPr lang="en-IN" sz="1400" dirty="0">
                        <a:latin typeface="Arial Narrow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itchFamily="34" charset="0"/>
                        </a:rPr>
                        <a:t>Publications</a:t>
                      </a:r>
                      <a:endParaRPr lang="en-IN" sz="1400" b="1" dirty="0">
                        <a:latin typeface="Arial Narrow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</a:tr>
              <a:tr h="303905">
                <a:tc>
                  <a:txBody>
                    <a:bodyPr/>
                    <a:lstStyle/>
                    <a:p>
                      <a:pPr algn="r"/>
                      <a:r>
                        <a:rPr lang="en-IN" sz="1400" dirty="0" smtClean="0">
                          <a:latin typeface="Arial Narrow" pitchFamily="34" charset="0"/>
                        </a:rPr>
                        <a:t>1</a:t>
                      </a:r>
                      <a:endParaRPr lang="en-IN" sz="1400" dirty="0">
                        <a:latin typeface="Arial Narrow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kern="1200" dirty="0" smtClean="0">
                          <a:effectLst/>
                          <a:latin typeface="Arial Narrow" pitchFamily="34" charset="0"/>
                        </a:rPr>
                        <a:t>Research</a:t>
                      </a:r>
                      <a:r>
                        <a:rPr lang="en-US" sz="1400" kern="1200" baseline="0" dirty="0" smtClean="0">
                          <a:effectLst/>
                          <a:latin typeface="Arial Narrow" pitchFamily="34" charset="0"/>
                        </a:rPr>
                        <a:t> Publication</a:t>
                      </a:r>
                      <a:endParaRPr lang="en-IN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2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-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-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-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-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</a:tr>
              <a:tr h="303905">
                <a:tc>
                  <a:txBody>
                    <a:bodyPr/>
                    <a:lstStyle/>
                    <a:p>
                      <a:pPr algn="r"/>
                      <a:r>
                        <a:rPr lang="en-IN" sz="1400" dirty="0" smtClean="0">
                          <a:latin typeface="Arial Narrow" pitchFamily="34" charset="0"/>
                        </a:rPr>
                        <a:t>2</a:t>
                      </a:r>
                      <a:endParaRPr lang="en-IN" sz="1400" dirty="0">
                        <a:latin typeface="Arial Narrow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400" dirty="0" smtClean="0">
                          <a:latin typeface="Arial Narrow" pitchFamily="34" charset="0"/>
                        </a:rPr>
                        <a:t>Extension bulletin</a:t>
                      </a:r>
                      <a:endParaRPr lang="en-IN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15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-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-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-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-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</a:tr>
              <a:tr h="303905">
                <a:tc>
                  <a:txBody>
                    <a:bodyPr/>
                    <a:lstStyle/>
                    <a:p>
                      <a:endParaRPr lang="en-IN" sz="1400" b="1" dirty="0">
                        <a:latin typeface="Arial Narrow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 Narrow" pitchFamily="34" charset="0"/>
                        </a:rPr>
                        <a:t>Total</a:t>
                      </a:r>
                      <a:endParaRPr lang="en-IN" sz="1400" b="1" dirty="0">
                        <a:latin typeface="Arial Narrow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 Narrow" pitchFamily="34" charset="0"/>
                        </a:rPr>
                        <a:t>55</a:t>
                      </a:r>
                      <a:endParaRPr lang="en-US" sz="1400" b="1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 Narrow" pitchFamily="34" charset="0"/>
                        </a:rPr>
                        <a:t>640</a:t>
                      </a:r>
                      <a:endParaRPr lang="en-US" sz="1400" b="1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 Narrow" pitchFamily="34" charset="0"/>
                        </a:rPr>
                        <a:t>15</a:t>
                      </a:r>
                      <a:endParaRPr lang="en-US" sz="1400" b="1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 Narrow" pitchFamily="34" charset="0"/>
                        </a:rPr>
                        <a:t>205</a:t>
                      </a:r>
                      <a:endParaRPr lang="en-US" sz="1400" b="1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 Narrow" pitchFamily="34" charset="0"/>
                        </a:rPr>
                        <a:t>860</a:t>
                      </a:r>
                      <a:endParaRPr lang="en-US" sz="1400" b="1" dirty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 marT="45714" marB="45714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7504" y="205333"/>
            <a:ext cx="8928992" cy="631379"/>
          </a:xfrm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Bahnschrift SemiBold Condensed" pitchFamily="34" charset="0"/>
                <a:cs typeface="Leelawadee UI" pitchFamily="34" charset="-34"/>
              </a:rPr>
              <a:t>Seed Materials 2023</a:t>
            </a:r>
            <a:endParaRPr kumimoji="0" lang="en-US" sz="25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Bahnschrift SemiBold Condensed" pitchFamily="34" charset="0"/>
              <a:cs typeface="Leelawadee UI" pitchFamily="34" charset="-34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798450"/>
              </p:ext>
            </p:extLst>
          </p:nvPr>
        </p:nvGraphicFramePr>
        <p:xfrm>
          <a:off x="107504" y="1052739"/>
          <a:ext cx="8915400" cy="5590839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85900"/>
                <a:gridCol w="1272032"/>
                <a:gridCol w="1465152"/>
                <a:gridCol w="1720516"/>
                <a:gridCol w="1173079"/>
                <a:gridCol w="1798721"/>
              </a:tblGrid>
              <a:tr h="867690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latin typeface="Arial Narrow" pitchFamily="34" charset="0"/>
                        </a:rPr>
                        <a:t>Seed Materials</a:t>
                      </a:r>
                      <a:endParaRPr lang="en-US" sz="1400" baseline="0" dirty="0" smtClean="0">
                        <a:solidFill>
                          <a:srgbClr val="0070C0"/>
                        </a:solidFill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latin typeface="Arial Narrow" pitchFamily="34" charset="0"/>
                        </a:rPr>
                        <a:t>Crop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latin typeface="Arial Narrow" pitchFamily="34" charset="0"/>
                        </a:rPr>
                        <a:t>Variety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latin typeface="Arial Narrow" pitchFamily="34" charset="0"/>
                        </a:rPr>
                        <a:t>Proposed quantity (Qt) to be produced (both at KVK farm and farmers field)</a:t>
                      </a:r>
                      <a:endParaRPr lang="en-US" sz="1400" baseline="0" dirty="0" smtClean="0">
                        <a:solidFill>
                          <a:srgbClr val="0070C0"/>
                        </a:solidFill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latin typeface="Arial Narrow" pitchFamily="34" charset="0"/>
                        </a:rPr>
                        <a:t>Current Value (Rs.)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latin typeface="Arial Narrow" pitchFamily="34" charset="0"/>
                        </a:rPr>
                        <a:t>To be provided/supplied  to (Expected No. of farmers)</a:t>
                      </a:r>
                    </a:p>
                  </a:txBody>
                  <a:tcPr anchor="ctr"/>
                </a:tc>
              </a:tr>
              <a:tr h="29119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itchFamily="34" charset="0"/>
                        </a:rPr>
                        <a:t>Cereals </a:t>
                      </a:r>
                      <a:endParaRPr lang="en-US" sz="14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Arial Narrow" pitchFamily="34" charset="0"/>
                        </a:rPr>
                        <a:t>Rice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 Narrow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T="45709" marB="4570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Arial Narrow" pitchFamily="34" charset="0"/>
                        </a:rPr>
                        <a:t>Manipur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 Narrow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T="45709" marB="45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20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 Narrow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T="45709" marB="45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60,000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 Narrow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T="45709" marB="45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60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 Narrow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T="45709" marB="45709" anchor="ctr"/>
                </a:tc>
              </a:tr>
              <a:tr h="279900">
                <a:tc>
                  <a:txBody>
                    <a:bodyPr/>
                    <a:lstStyle/>
                    <a:p>
                      <a:endParaRPr lang="en-US" sz="14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2799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Oilseeds </a:t>
                      </a:r>
                      <a:endParaRPr lang="en-US" sz="1400" b="1" dirty="0" smtClean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Ground nut</a:t>
                      </a:r>
                      <a:endParaRPr lang="en-US" sz="1400" b="0" dirty="0" smtClean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marL="91437" marR="91437" marT="45732" marB="4573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ICGV-91114</a:t>
                      </a:r>
                      <a:endParaRPr lang="en-US" sz="1400" b="0" dirty="0" smtClean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marL="91437" marR="91437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5</a:t>
                      </a:r>
                      <a:endParaRPr lang="en-US" sz="1400" b="0" dirty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marL="91437" marR="91437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30,000</a:t>
                      </a:r>
                      <a:endParaRPr lang="en-US" sz="1400" b="0" dirty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marL="91437" marR="91437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50</a:t>
                      </a:r>
                      <a:endParaRPr lang="en-US" sz="1400" b="0" dirty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marL="91437" marR="91437" marT="45732" marB="45732" anchor="ctr"/>
                </a:tc>
              </a:tr>
              <a:tr h="279900">
                <a:tc>
                  <a:txBody>
                    <a:bodyPr/>
                    <a:lstStyle/>
                    <a:p>
                      <a:endParaRPr lang="en-US" sz="14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2799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Pulses </a:t>
                      </a:r>
                      <a:endParaRPr lang="en-US" sz="1400" b="1" dirty="0" smtClean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Field Pea</a:t>
                      </a:r>
                      <a:endParaRPr lang="en-US" sz="1400" b="0" dirty="0" smtClean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marL="91437" marR="91437" marT="45732" marB="4573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err="1" smtClean="0">
                          <a:latin typeface="Arial Narrow" pitchFamily="34" charset="0"/>
                        </a:rPr>
                        <a:t>Aman</a:t>
                      </a:r>
                      <a:endParaRPr lang="en-US" sz="1400" b="0" dirty="0" smtClean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marL="91437" marR="91437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5</a:t>
                      </a:r>
                      <a:endParaRPr lang="en-US" sz="1400" b="0" dirty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marL="91437" marR="91437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40,000</a:t>
                      </a:r>
                      <a:endParaRPr lang="en-US" sz="1400" b="0" dirty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marL="91437" marR="91437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25</a:t>
                      </a:r>
                      <a:endParaRPr lang="en-US" sz="1400" b="0" dirty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marL="91437" marR="91437" marT="45732" marB="45732" anchor="ctr"/>
                </a:tc>
              </a:tr>
              <a:tr h="279900">
                <a:tc>
                  <a:txBody>
                    <a:bodyPr/>
                    <a:lstStyle/>
                    <a:p>
                      <a:endParaRPr lang="en-US" sz="14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346967">
                <a:tc row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Vegetables </a:t>
                      </a:r>
                      <a:endParaRPr lang="en-US" sz="1400" b="1" dirty="0" smtClean="0">
                        <a:latin typeface="Arial Narrow" pitchFamily="34" charset="0"/>
                      </a:endParaRPr>
                    </a:p>
                    <a:p>
                      <a:r>
                        <a:rPr lang="en-US" sz="1400" dirty="0" smtClean="0">
                          <a:latin typeface="Arial Narrow" pitchFamily="34" charset="0"/>
                        </a:rPr>
                        <a:t> </a:t>
                      </a:r>
                      <a:endParaRPr lang="en-US" sz="14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Arial Narrow" pitchFamily="34" charset="0"/>
                        </a:rPr>
                        <a:t>French bean </a:t>
                      </a:r>
                      <a:endParaRPr lang="en-US" sz="1400" b="0" dirty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marL="91437" marR="91437" marT="45732" marB="4573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Arial Narrow" pitchFamily="34" charset="0"/>
                        </a:rPr>
                        <a:t>Local (</a:t>
                      </a:r>
                      <a:r>
                        <a:rPr lang="en-US" sz="1400" dirty="0" err="1" smtClean="0">
                          <a:latin typeface="Arial Narrow" pitchFamily="34" charset="0"/>
                        </a:rPr>
                        <a:t>Mizo</a:t>
                      </a:r>
                      <a:r>
                        <a:rPr lang="en-US" sz="1400" dirty="0" smtClean="0">
                          <a:latin typeface="Arial Narrow" pitchFamily="34" charset="0"/>
                        </a:rPr>
                        <a:t> bean)</a:t>
                      </a:r>
                      <a:endParaRPr lang="en-US" sz="1400" b="0" dirty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marL="91437" marR="91437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5</a:t>
                      </a:r>
                      <a:endParaRPr lang="en-US" sz="1400" b="0" dirty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marL="91437" marR="91437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50,000</a:t>
                      </a:r>
                      <a:endParaRPr lang="en-US" sz="1400" b="0" dirty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marL="91437" marR="91437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100</a:t>
                      </a:r>
                      <a:endParaRPr lang="en-US" sz="1400" b="0" dirty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marL="91437" marR="91437" marT="45732" marB="45732" anchor="ctr"/>
                </a:tc>
              </a:tr>
              <a:tr h="279922">
                <a:tc vMerge="1">
                  <a:txBody>
                    <a:bodyPr/>
                    <a:lstStyle/>
                    <a:p>
                      <a:endParaRPr lang="en-US" sz="1300" b="1" dirty="0">
                        <a:latin typeface="Calibri (Body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Garden  pea</a:t>
                      </a:r>
                      <a:endParaRPr lang="en-US" sz="1400" b="0" dirty="0" smtClean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marL="91437" marR="91437" marT="45732" marB="4573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PB-89</a:t>
                      </a:r>
                      <a:endParaRPr lang="en-US" sz="1400" b="0" dirty="0" smtClean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marL="91437" marR="91437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5</a:t>
                      </a:r>
                      <a:endParaRPr lang="en-US" sz="1400" b="0" dirty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marL="91437" marR="91437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40,000</a:t>
                      </a:r>
                      <a:endParaRPr lang="en-US" sz="1400" b="0" dirty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marL="91437" marR="91437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40</a:t>
                      </a:r>
                      <a:endParaRPr lang="en-US" sz="1400" b="0" dirty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marL="91437" marR="91437" marT="45732" marB="45732" anchor="ctr"/>
                </a:tc>
              </a:tr>
              <a:tr h="279900">
                <a:tc vMerge="1">
                  <a:txBody>
                    <a:bodyPr/>
                    <a:lstStyle/>
                    <a:p>
                      <a:endParaRPr lang="en-US" sz="1300" b="1" dirty="0">
                        <a:latin typeface="Calibri (Body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Arial Narrow" pitchFamily="34" charset="0"/>
                          <a:ea typeface="Cambria" panose="02040503050406030204" pitchFamily="18" charset="0"/>
                        </a:rPr>
                        <a:t>French bean </a:t>
                      </a:r>
                      <a:endParaRPr lang="en-US" sz="1400" dirty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marL="91437" marR="91437" marT="38110" marB="3811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Arial Narrow" pitchFamily="34" charset="0"/>
                          <a:ea typeface="Cambria" panose="02040503050406030204" pitchFamily="18" charset="0"/>
                        </a:rPr>
                        <a:t>Local </a:t>
                      </a:r>
                      <a:endParaRPr lang="en-US" sz="1400" dirty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marL="91437" marR="91437" marT="38110" marB="381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  <a:ea typeface="Cambria" panose="02040503050406030204" pitchFamily="18" charset="0"/>
                        </a:rPr>
                        <a:t>1.5</a:t>
                      </a:r>
                      <a:endParaRPr lang="en-US" sz="1400" dirty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marL="91437" marR="91437" marT="38110" marB="381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  <a:ea typeface="Cambria" panose="02040503050406030204" pitchFamily="18" charset="0"/>
                        </a:rPr>
                        <a:t>20,000</a:t>
                      </a:r>
                      <a:endParaRPr lang="en-US" sz="1400" dirty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marL="91437" marR="91437" marT="38110" marB="381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  <a:ea typeface="Cambria" panose="02040503050406030204" pitchFamily="18" charset="0"/>
                        </a:rPr>
                        <a:t>30</a:t>
                      </a:r>
                      <a:endParaRPr lang="en-US" sz="1400" dirty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marL="91437" marR="91437" marT="38110" marB="38110" anchor="ctr"/>
                </a:tc>
              </a:tr>
              <a:tr h="279900">
                <a:tc vMerge="1">
                  <a:txBody>
                    <a:bodyPr/>
                    <a:lstStyle/>
                    <a:p>
                      <a:endParaRPr lang="en-US" sz="1300" b="1" dirty="0">
                        <a:latin typeface="Calibri (Body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itchFamily="34" charset="0"/>
                        </a:rPr>
                        <a:t>Okra </a:t>
                      </a:r>
                      <a:endParaRPr lang="en-IN" sz="1400" dirty="0">
                        <a:latin typeface="Arial Narrow" pitchFamily="34" charset="0"/>
                      </a:endParaRPr>
                    </a:p>
                  </a:txBody>
                  <a:tcPr marL="91437" marR="91437" marT="38110" marB="38110"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Arial Narrow" pitchFamily="34" charset="0"/>
                        </a:rPr>
                        <a:t>Arka</a:t>
                      </a:r>
                      <a:r>
                        <a:rPr lang="en-US" sz="14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Narrow" pitchFamily="34" charset="0"/>
                        </a:rPr>
                        <a:t>Anamika</a:t>
                      </a:r>
                      <a:r>
                        <a:rPr lang="en-US" sz="1400" dirty="0" smtClean="0">
                          <a:latin typeface="Arial Narrow" pitchFamily="34" charset="0"/>
                        </a:rPr>
                        <a:t> </a:t>
                      </a:r>
                      <a:endParaRPr lang="en-IN" sz="1400" dirty="0">
                        <a:latin typeface="Arial Narrow" pitchFamily="34" charset="0"/>
                      </a:endParaRPr>
                    </a:p>
                  </a:txBody>
                  <a:tcPr marL="91437" marR="91437" marT="38110" marB="381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0.5</a:t>
                      </a:r>
                      <a:endParaRPr lang="en-IN" sz="1400" dirty="0">
                        <a:latin typeface="Arial Narrow" pitchFamily="34" charset="0"/>
                      </a:endParaRPr>
                    </a:p>
                  </a:txBody>
                  <a:tcPr marL="91437" marR="91437" marT="38110" marB="381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25,000</a:t>
                      </a:r>
                      <a:endParaRPr lang="en-IN" sz="1400" dirty="0">
                        <a:latin typeface="Arial Narrow" pitchFamily="34" charset="0"/>
                      </a:endParaRPr>
                    </a:p>
                  </a:txBody>
                  <a:tcPr marL="91437" marR="91437" marT="38110" marB="381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25</a:t>
                      </a:r>
                      <a:endParaRPr lang="en-IN" sz="1400" dirty="0">
                        <a:latin typeface="Arial Narrow" pitchFamily="34" charset="0"/>
                      </a:endParaRPr>
                    </a:p>
                  </a:txBody>
                  <a:tcPr marL="91437" marR="91437" marT="38110" marB="38110" anchor="ctr"/>
                </a:tc>
              </a:tr>
              <a:tr h="335880">
                <a:tc vMerge="1">
                  <a:txBody>
                    <a:bodyPr/>
                    <a:lstStyle/>
                    <a:p>
                      <a:endParaRPr lang="en-US" sz="1300" dirty="0">
                        <a:latin typeface="Calibri (Body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="0" dirty="0" smtClean="0">
                          <a:latin typeface="Arial Narrow" pitchFamily="34" charset="0"/>
                          <a:ea typeface="Cambria" panose="02040503050406030204" pitchFamily="18" charset="0"/>
                        </a:rPr>
                        <a:t>Potato</a:t>
                      </a:r>
                    </a:p>
                  </a:txBody>
                  <a:tcPr marL="91437" marR="91437" marT="38110" marB="3811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err="1" smtClean="0">
                          <a:latin typeface="Arial Narrow" pitchFamily="34" charset="0"/>
                          <a:ea typeface="Cambria" panose="02040503050406030204" pitchFamily="18" charset="0"/>
                        </a:rPr>
                        <a:t>Kufri</a:t>
                      </a:r>
                      <a:r>
                        <a:rPr lang="en-US" sz="1400" baseline="0" dirty="0" smtClean="0">
                          <a:latin typeface="Arial Narrow" pitchFamily="34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Narrow" pitchFamily="34" charset="0"/>
                          <a:ea typeface="Cambria" panose="02040503050406030204" pitchFamily="18" charset="0"/>
                        </a:rPr>
                        <a:t>Megha</a:t>
                      </a:r>
                      <a:endParaRPr lang="en-US" sz="1400" baseline="0" dirty="0" smtClean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marL="91437" marR="91437" marT="38110" marB="381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  <a:ea typeface="Cambria" panose="02040503050406030204" pitchFamily="18" charset="0"/>
                        </a:rPr>
                        <a:t>10</a:t>
                      </a:r>
                    </a:p>
                  </a:txBody>
                  <a:tcPr marL="91437" marR="91437" marT="38110" marB="381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  <a:ea typeface="Cambria" panose="02040503050406030204" pitchFamily="18" charset="0"/>
                        </a:rPr>
                        <a:t>25,000</a:t>
                      </a:r>
                      <a:endParaRPr lang="en-US" sz="1400" dirty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marL="91437" marR="91437" marT="38110" marB="381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  <a:ea typeface="Cambria" panose="02040503050406030204" pitchFamily="18" charset="0"/>
                        </a:rPr>
                        <a:t>20</a:t>
                      </a:r>
                      <a:endParaRPr lang="en-US" sz="1400" dirty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marL="91437" marR="91437" marT="38110" marB="38110" anchor="ctr"/>
                </a:tc>
              </a:tr>
              <a:tr h="335880">
                <a:tc vMerge="1">
                  <a:txBody>
                    <a:bodyPr/>
                    <a:lstStyle/>
                    <a:p>
                      <a:endParaRPr lang="en-US" sz="1300" dirty="0">
                        <a:latin typeface="Calibri (Body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="0" dirty="0" smtClean="0">
                          <a:latin typeface="Arial Narrow" pitchFamily="34" charset="0"/>
                          <a:ea typeface="Cambria" panose="02040503050406030204" pitchFamily="18" charset="0"/>
                        </a:rPr>
                        <a:t>Garden  pea</a:t>
                      </a:r>
                    </a:p>
                  </a:txBody>
                  <a:tcPr marL="91437" marR="91437" marT="38110" marB="3811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err="1" smtClean="0">
                          <a:latin typeface="Arial Narrow" pitchFamily="34" charset="0"/>
                          <a:ea typeface="Cambria" panose="02040503050406030204" pitchFamily="18" charset="0"/>
                        </a:rPr>
                        <a:t>Arka</a:t>
                      </a:r>
                      <a:r>
                        <a:rPr lang="en-US" sz="1400" baseline="0" dirty="0" smtClean="0">
                          <a:latin typeface="Arial Narrow" pitchFamily="34" charset="0"/>
                          <a:ea typeface="Cambria" panose="02040503050406030204" pitchFamily="18" charset="0"/>
                        </a:rPr>
                        <a:t>  </a:t>
                      </a:r>
                      <a:r>
                        <a:rPr lang="en-US" sz="1400" baseline="0" dirty="0" err="1" smtClean="0">
                          <a:latin typeface="Arial Narrow" pitchFamily="34" charset="0"/>
                          <a:ea typeface="Cambria" panose="02040503050406030204" pitchFamily="18" charset="0"/>
                        </a:rPr>
                        <a:t>Apoorva</a:t>
                      </a:r>
                      <a:endParaRPr lang="en-US" sz="1400" dirty="0" smtClean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marL="91437" marR="91437" marT="38110" marB="381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  <a:ea typeface="Cambria" panose="02040503050406030204" pitchFamily="18" charset="0"/>
                        </a:rPr>
                        <a:t>0.1</a:t>
                      </a:r>
                      <a:endParaRPr lang="en-US" sz="1400" dirty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marL="91437" marR="91437" marT="38110" marB="381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  <a:ea typeface="Cambria" panose="02040503050406030204" pitchFamily="18" charset="0"/>
                        </a:rPr>
                        <a:t>300</a:t>
                      </a:r>
                      <a:endParaRPr lang="en-US" sz="1400" dirty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marL="91437" marR="91437" marT="38110" marB="381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  <a:ea typeface="Cambria" panose="02040503050406030204" pitchFamily="18" charset="0"/>
                        </a:rPr>
                        <a:t>5</a:t>
                      </a:r>
                      <a:endParaRPr lang="en-US" sz="1400" dirty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marL="91437" marR="91437" marT="38110" marB="38110" anchor="ctr"/>
                </a:tc>
              </a:tr>
              <a:tr h="2799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itchFamily="34" charset="0"/>
                        </a:rPr>
                        <a:t>Flowers</a:t>
                      </a:r>
                      <a:endParaRPr lang="en-US" sz="14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b="0" dirty="0" smtClean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marL="91437" marR="91437" marT="38110" marB="3811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dirty="0" smtClean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marL="91437" marR="91437" marT="38110" marB="3811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marL="91437" marR="91437" marT="38110" marB="3811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marL="91437" marR="91437" marT="38110" marB="3811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marL="91437" marR="91437" marT="38110" marB="38110" anchor="ctr"/>
                </a:tc>
              </a:tr>
              <a:tr h="2799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itchFamily="34" charset="0"/>
                        </a:rPr>
                        <a:t>Others </a:t>
                      </a:r>
                      <a:endParaRPr lang="en-US" sz="14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b="0" dirty="0" smtClean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marL="91437" marR="91437" marT="38110" marB="3811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dirty="0" smtClean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marL="91437" marR="91437" marT="38110" marB="3811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marL="91437" marR="91437" marT="38110" marB="3811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marL="91437" marR="91437" marT="38110" marB="3811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marL="91437" marR="91437" marT="38110" marB="38110" anchor="ctr"/>
                </a:tc>
              </a:tr>
              <a:tr h="27990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 Narrow" pitchFamily="34" charset="0"/>
                        </a:rPr>
                        <a:t>Total</a:t>
                      </a:r>
                      <a:endParaRPr lang="en-US" sz="14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b="1" dirty="0" smtClean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marL="91437" marR="91437" marT="38110" marB="3811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b="1" dirty="0" smtClean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marL="91437" marR="91437" marT="38110" marB="381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 Narrow" pitchFamily="34" charset="0"/>
                          <a:ea typeface="Cambria" panose="02040503050406030204" pitchFamily="18" charset="0"/>
                        </a:rPr>
                        <a:t>52.1</a:t>
                      </a:r>
                      <a:endParaRPr lang="en-US" sz="1400" b="1" dirty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marL="91437" marR="91437" marT="38110" marB="381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 Narrow" pitchFamily="34" charset="0"/>
                          <a:ea typeface="Cambria" panose="02040503050406030204" pitchFamily="18" charset="0"/>
                        </a:rPr>
                        <a:t>2,90,300</a:t>
                      </a:r>
                      <a:endParaRPr lang="en-US" sz="1400" b="1" dirty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marL="91437" marR="91437" marT="38110" marB="381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 Narrow" pitchFamily="34" charset="0"/>
                          <a:ea typeface="Cambria" panose="02040503050406030204" pitchFamily="18" charset="0"/>
                        </a:rPr>
                        <a:t>355</a:t>
                      </a:r>
                      <a:endParaRPr lang="en-US" sz="1400" b="1" dirty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marL="91437" marR="91437" marT="38110" marB="3811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56984" cy="487363"/>
          </a:xfrm>
          <a:effectLst>
            <a:glow rad="101600">
              <a:schemeClr val="accent2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Bahnschrift SemiBold Condensed" pitchFamily="34" charset="0"/>
                <a:cs typeface="Leelawadee UI" pitchFamily="34" charset="-34"/>
              </a:rPr>
              <a:t>Planting Materials 2023</a:t>
            </a:r>
            <a:endParaRPr kumimoji="0" lang="en-US" sz="25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ahnschrift SemiBold Condensed" pitchFamily="34" charset="0"/>
              <a:cs typeface="Leelawadee UI" pitchFamily="34" charset="-34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391822"/>
              </p:ext>
            </p:extLst>
          </p:nvPr>
        </p:nvGraphicFramePr>
        <p:xfrm>
          <a:off x="179512" y="866830"/>
          <a:ext cx="8784977" cy="580253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64163"/>
                <a:gridCol w="1344149"/>
                <a:gridCol w="1584177"/>
                <a:gridCol w="1464163"/>
                <a:gridCol w="1078857"/>
                <a:gridCol w="1849468"/>
              </a:tblGrid>
              <a:tr h="1209222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latin typeface="Arial Narrow" pitchFamily="34" charset="0"/>
                        </a:rPr>
                        <a:t>Planting Materials</a:t>
                      </a:r>
                      <a:endParaRPr lang="en-US" sz="1400" baseline="0" dirty="0" smtClean="0">
                        <a:solidFill>
                          <a:srgbClr val="0070C0"/>
                        </a:solidFill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latin typeface="Arial Narrow" pitchFamily="34" charset="0"/>
                        </a:rPr>
                        <a:t>Crop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latin typeface="Arial Narrow" pitchFamily="34" charset="0"/>
                        </a:rPr>
                        <a:t>Variety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aseline="0" dirty="0" smtClean="0">
                          <a:latin typeface="Arial Narrow" pitchFamily="34" charset="0"/>
                        </a:rPr>
                        <a:t>Proposed quantity (Nos.) to be produced (both at KVK farm and farmers field)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latin typeface="Arial Narrow" pitchFamily="34" charset="0"/>
                        </a:rPr>
                        <a:t>Current Value (Rs.)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latin typeface="Arial Narrow" pitchFamily="34" charset="0"/>
                        </a:rPr>
                        <a:t>To be provided/supplied to (Expected No. of farmers)</a:t>
                      </a:r>
                    </a:p>
                  </a:txBody>
                  <a:tcPr anchor="ctr"/>
                </a:tc>
              </a:tr>
              <a:tr h="26416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itchFamily="34" charset="0"/>
                        </a:rPr>
                        <a:t>Fruits </a:t>
                      </a:r>
                      <a:endParaRPr lang="en-US" sz="14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2641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Spices </a:t>
                      </a:r>
                      <a:endParaRPr lang="en-US" sz="1400" b="1" dirty="0" smtClean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2641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Forest Species</a:t>
                      </a:r>
                      <a:r>
                        <a:rPr lang="en-US" sz="1400" baseline="0" dirty="0" smtClean="0">
                          <a:latin typeface="Arial Narrow" pitchFamily="34" charset="0"/>
                        </a:rPr>
                        <a:t> </a:t>
                      </a:r>
                      <a:endParaRPr lang="en-US" sz="1400" b="1" dirty="0" smtClean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264164">
                <a:tc rowSpan="7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Vegetables </a:t>
                      </a:r>
                      <a:endParaRPr lang="en-US" sz="1400" b="1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Water melon 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Arial Narrow" pitchFamily="34" charset="0"/>
                        </a:rPr>
                        <a:t>Arka</a:t>
                      </a:r>
                      <a:r>
                        <a:rPr lang="en-US" sz="14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Narrow" pitchFamily="34" charset="0"/>
                        </a:rPr>
                        <a:t>Muthu</a:t>
                      </a:r>
                      <a:r>
                        <a:rPr lang="en-US" sz="1400" dirty="0" smtClean="0">
                          <a:latin typeface="Arial Narrow" pitchFamily="34" charset="0"/>
                        </a:rPr>
                        <a:t> 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2000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2,000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20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264164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sz="1400" dirty="0">
                          <a:latin typeface="Arial Narrow" pitchFamily="34" charset="0"/>
                        </a:rPr>
                        <a:t>Onion</a:t>
                      </a:r>
                      <a:endParaRPr lang="en-US" sz="1400" dirty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sz="1400" dirty="0" smtClean="0">
                          <a:latin typeface="Arial Narrow" pitchFamily="34" charset="0"/>
                        </a:rPr>
                        <a:t>NHRDF Red</a:t>
                      </a:r>
                      <a:r>
                        <a:rPr lang="en-US" sz="1400" dirty="0" smtClean="0">
                          <a:latin typeface="Arial Narrow" pitchFamily="34" charset="0"/>
                        </a:rPr>
                        <a:t>-</a:t>
                      </a:r>
                      <a:r>
                        <a:rPr sz="14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1400" dirty="0" smtClean="0">
                          <a:latin typeface="Arial Narrow" pitchFamily="34" charset="0"/>
                        </a:rPr>
                        <a:t>4</a:t>
                      </a:r>
                      <a:endParaRPr lang="en-US" sz="1400" dirty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sz="1400" dirty="0" smtClean="0">
                          <a:latin typeface="Arial Narrow" pitchFamily="34" charset="0"/>
                        </a:rPr>
                        <a:t>15000</a:t>
                      </a:r>
                      <a:endParaRPr lang="en-US" sz="1400" dirty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sz="1400" dirty="0">
                          <a:latin typeface="Arial Narrow" pitchFamily="34" charset="0"/>
                        </a:rPr>
                        <a:t>15,000</a:t>
                      </a:r>
                      <a:endParaRPr lang="en-US" sz="1400" dirty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sz="1400" dirty="0">
                          <a:latin typeface="Arial Narrow" pitchFamily="34" charset="0"/>
                        </a:rPr>
                        <a:t>30</a:t>
                      </a:r>
                      <a:endParaRPr lang="en-US" sz="1400" dirty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449079">
                <a:tc v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sz="1400" dirty="0">
                          <a:latin typeface="Arial Narrow" pitchFamily="34" charset="0"/>
                        </a:rPr>
                        <a:t>Tomato</a:t>
                      </a:r>
                      <a:endParaRPr lang="en-US" sz="1400" dirty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sz="1400" dirty="0" err="1">
                          <a:latin typeface="Arial Narrow" pitchFamily="34" charset="0"/>
                        </a:rPr>
                        <a:t>Arka</a:t>
                      </a:r>
                      <a:r>
                        <a:rPr sz="1400" dirty="0">
                          <a:latin typeface="Arial Narrow" pitchFamily="34" charset="0"/>
                        </a:rPr>
                        <a:t> </a:t>
                      </a:r>
                      <a:r>
                        <a:rPr sz="1400" dirty="0" err="1" smtClean="0">
                          <a:latin typeface="Arial Narrow" pitchFamily="34" charset="0"/>
                        </a:rPr>
                        <a:t>Samrat</a:t>
                      </a:r>
                      <a:r>
                        <a:rPr lang="en-US" sz="1400" baseline="0" dirty="0" smtClean="0">
                          <a:latin typeface="Arial Narrow" pitchFamily="34" charset="0"/>
                        </a:rPr>
                        <a:t> and </a:t>
                      </a:r>
                      <a:r>
                        <a:rPr lang="en-US" sz="1400" baseline="0" dirty="0" err="1" smtClean="0">
                          <a:latin typeface="Arial Narrow" pitchFamily="34" charset="0"/>
                        </a:rPr>
                        <a:t>Arka</a:t>
                      </a:r>
                      <a:r>
                        <a:rPr lang="en-US" sz="140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Narrow" pitchFamily="34" charset="0"/>
                        </a:rPr>
                        <a:t>Abhed</a:t>
                      </a:r>
                      <a:endParaRPr lang="en-US" sz="1400" dirty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40000</a:t>
                      </a:r>
                      <a:endParaRPr lang="en-US" sz="1400" dirty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40,000</a:t>
                      </a:r>
                      <a:endParaRPr lang="en-US" sz="1400" dirty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100</a:t>
                      </a:r>
                      <a:endParaRPr lang="en-US" sz="1400" dirty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464916">
                <a:tc v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latin typeface="Arial Narrow" pitchFamily="34" charset="0"/>
                        </a:rPr>
                        <a:t>Tree bean (</a:t>
                      </a:r>
                      <a:r>
                        <a:rPr lang="en-US" sz="1400" baseline="0" dirty="0" err="1" smtClean="0">
                          <a:latin typeface="Arial Narrow" pitchFamily="34" charset="0"/>
                        </a:rPr>
                        <a:t>Parkia</a:t>
                      </a:r>
                      <a:r>
                        <a:rPr lang="en-US" sz="140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Narrow" pitchFamily="34" charset="0"/>
                        </a:rPr>
                        <a:t>oxburghii</a:t>
                      </a:r>
                      <a:r>
                        <a:rPr lang="en-US" sz="1400" baseline="0" dirty="0" smtClean="0">
                          <a:latin typeface="Arial Narrow" pitchFamily="34" charset="0"/>
                        </a:rPr>
                        <a:t>)</a:t>
                      </a:r>
                      <a:endParaRPr lang="en-US" sz="1400" b="0" i="1" baseline="0" dirty="0" smtClean="0">
                        <a:latin typeface="Arial Narrow" pitchFamily="34" charset="0"/>
                        <a:ea typeface="Cambria" pitchFamily="18" charset="0"/>
                        <a:cs typeface="Calibri" pitchFamily="34" charset="0"/>
                      </a:endParaRPr>
                    </a:p>
                  </a:txBody>
                  <a:tcPr marT="54857" marB="548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Local</a:t>
                      </a:r>
                      <a:r>
                        <a:rPr lang="en-US" sz="1400" baseline="0" dirty="0" smtClean="0">
                          <a:latin typeface="Arial Narrow" pitchFamily="34" charset="0"/>
                        </a:rPr>
                        <a:t> variety</a:t>
                      </a:r>
                      <a:endParaRPr lang="en-US" sz="1400" b="0" dirty="0">
                        <a:latin typeface="Arial Narrow" pitchFamily="34" charset="0"/>
                        <a:ea typeface="Cambria" pitchFamily="18" charset="0"/>
                        <a:cs typeface="Calibri" pitchFamily="34" charset="0"/>
                      </a:endParaRPr>
                    </a:p>
                  </a:txBody>
                  <a:tcPr marT="54857" marB="548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4000</a:t>
                      </a:r>
                      <a:endParaRPr lang="en-US" sz="1400" b="0" dirty="0">
                        <a:latin typeface="Arial Narrow" pitchFamily="34" charset="0"/>
                        <a:ea typeface="Cambria" pitchFamily="18" charset="0"/>
                        <a:cs typeface="Calibri" pitchFamily="34" charset="0"/>
                      </a:endParaRPr>
                    </a:p>
                  </a:txBody>
                  <a:tcPr marT="54857" marB="548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4000</a:t>
                      </a:r>
                      <a:endParaRPr lang="en-US" sz="1400" b="0" dirty="0">
                        <a:latin typeface="Arial Narrow" pitchFamily="34" charset="0"/>
                        <a:ea typeface="Cambria" pitchFamily="18" charset="0"/>
                        <a:cs typeface="Calibri" pitchFamily="34" charset="0"/>
                      </a:endParaRPr>
                    </a:p>
                  </a:txBody>
                  <a:tcPr marT="54857" marB="548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200</a:t>
                      </a:r>
                      <a:endParaRPr lang="en-US" sz="1400" b="0" dirty="0">
                        <a:latin typeface="Arial Narrow" pitchFamily="34" charset="0"/>
                        <a:ea typeface="Cambria" pitchFamily="18" charset="0"/>
                        <a:cs typeface="Calibri" pitchFamily="34" charset="0"/>
                      </a:endParaRPr>
                    </a:p>
                  </a:txBody>
                  <a:tcPr marT="54857" marB="54857" anchor="ctr"/>
                </a:tc>
              </a:tr>
              <a:tr h="250956">
                <a:tc v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Water melon 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Arial Narrow" pitchFamily="34" charset="0"/>
                        </a:rPr>
                        <a:t>Arka</a:t>
                      </a:r>
                      <a:r>
                        <a:rPr lang="en-US" sz="14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Narrow" pitchFamily="34" charset="0"/>
                        </a:rPr>
                        <a:t>Muthu</a:t>
                      </a:r>
                      <a:r>
                        <a:rPr lang="en-US" sz="1400" dirty="0" smtClean="0">
                          <a:latin typeface="Arial Narrow" pitchFamily="34" charset="0"/>
                        </a:rPr>
                        <a:t> , </a:t>
                      </a:r>
                      <a:r>
                        <a:rPr lang="en-US" sz="1400" dirty="0" err="1" smtClean="0">
                          <a:latin typeface="Arial Narrow" pitchFamily="34" charset="0"/>
                        </a:rPr>
                        <a:t>Madhuri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2000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2000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15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marT="38100" marB="38100" anchor="ctr"/>
                </a:tc>
              </a:tr>
              <a:tr h="250956">
                <a:tc v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sz="1400" dirty="0">
                          <a:latin typeface="Arial Narrow" pitchFamily="34" charset="0"/>
                          <a:cs typeface="Cambria" panose="02040503050406030204" pitchFamily="18" charset="0"/>
                        </a:rPr>
                        <a:t>Onion</a:t>
                      </a:r>
                      <a:endParaRPr lang="en-US" sz="1400" dirty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sz="1400" dirty="0" smtClean="0">
                          <a:latin typeface="Arial Narrow" pitchFamily="34" charset="0"/>
                          <a:cs typeface="Cambria" panose="02040503050406030204" pitchFamily="18" charset="0"/>
                        </a:rPr>
                        <a:t>NHRDF Red</a:t>
                      </a:r>
                      <a:r>
                        <a:rPr lang="en-US" sz="1400" dirty="0" smtClean="0">
                          <a:latin typeface="Arial Narrow" pitchFamily="34" charset="0"/>
                          <a:cs typeface="Cambria" panose="02040503050406030204" pitchFamily="18" charset="0"/>
                        </a:rPr>
                        <a:t>-</a:t>
                      </a:r>
                      <a:r>
                        <a:rPr sz="1400" dirty="0" smtClean="0">
                          <a:latin typeface="Arial Narrow" pitchFamily="34" charset="0"/>
                          <a:cs typeface="Cambria" panose="02040503050406030204" pitchFamily="18" charset="0"/>
                        </a:rPr>
                        <a:t> </a:t>
                      </a:r>
                      <a:r>
                        <a:rPr lang="en-US" sz="1400" dirty="0" smtClean="0">
                          <a:latin typeface="Arial Narrow" pitchFamily="34" charset="0"/>
                          <a:cs typeface="Cambria" panose="02040503050406030204" pitchFamily="18" charset="0"/>
                        </a:rPr>
                        <a:t>4</a:t>
                      </a:r>
                      <a:endParaRPr lang="en-US" sz="1400" dirty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sz="1400" dirty="0" smtClean="0">
                          <a:latin typeface="Arial Narrow" pitchFamily="34" charset="0"/>
                          <a:cs typeface="Cambria" panose="02040503050406030204" pitchFamily="18" charset="0"/>
                        </a:rPr>
                        <a:t>15000</a:t>
                      </a:r>
                      <a:endParaRPr lang="en-US" sz="1400" dirty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sz="1400" dirty="0">
                          <a:latin typeface="Arial Narrow" pitchFamily="34" charset="0"/>
                          <a:cs typeface="Cambria" panose="02040503050406030204" pitchFamily="18" charset="0"/>
                        </a:rPr>
                        <a:t>15,000</a:t>
                      </a:r>
                      <a:endParaRPr lang="en-US" sz="1400" dirty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sz="1400" dirty="0">
                          <a:latin typeface="Arial Narrow" pitchFamily="34" charset="0"/>
                          <a:cs typeface="Cambria" panose="02040503050406030204" pitchFamily="18" charset="0"/>
                        </a:rPr>
                        <a:t>30</a:t>
                      </a:r>
                      <a:endParaRPr lang="en-US" sz="1400" dirty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marT="38100" marB="38100" anchor="ctr"/>
                </a:tc>
              </a:tr>
              <a:tr h="435870">
                <a:tc v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sz="1400" dirty="0">
                          <a:latin typeface="Arial Narrow" pitchFamily="34" charset="0"/>
                          <a:cs typeface="Cambria" panose="02040503050406030204" pitchFamily="18" charset="0"/>
                        </a:rPr>
                        <a:t>Tomato</a:t>
                      </a:r>
                      <a:endParaRPr lang="en-US" sz="1400" dirty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sz="1400" dirty="0" err="1">
                          <a:latin typeface="Arial Narrow" pitchFamily="34" charset="0"/>
                          <a:cs typeface="Cambria" panose="02040503050406030204" pitchFamily="18" charset="0"/>
                        </a:rPr>
                        <a:t>Arka</a:t>
                      </a:r>
                      <a:r>
                        <a:rPr sz="1400" dirty="0">
                          <a:latin typeface="Arial Narrow" pitchFamily="34" charset="0"/>
                          <a:cs typeface="Cambria" panose="02040503050406030204" pitchFamily="18" charset="0"/>
                        </a:rPr>
                        <a:t> </a:t>
                      </a:r>
                      <a:r>
                        <a:rPr sz="1400" dirty="0" err="1" smtClean="0">
                          <a:latin typeface="Arial Narrow" pitchFamily="34" charset="0"/>
                          <a:cs typeface="Cambria" panose="02040503050406030204" pitchFamily="18" charset="0"/>
                        </a:rPr>
                        <a:t>Samrat</a:t>
                      </a:r>
                      <a:r>
                        <a:rPr lang="en-US" sz="1400" baseline="0" dirty="0" smtClean="0">
                          <a:latin typeface="Arial Narrow" pitchFamily="34" charset="0"/>
                          <a:cs typeface="Cambria" panose="02040503050406030204" pitchFamily="18" charset="0"/>
                        </a:rPr>
                        <a:t> and </a:t>
                      </a:r>
                      <a:r>
                        <a:rPr lang="en-US" sz="1400" baseline="0" dirty="0" err="1" smtClean="0">
                          <a:latin typeface="Arial Narrow" pitchFamily="34" charset="0"/>
                          <a:cs typeface="Cambria" panose="02040503050406030204" pitchFamily="18" charset="0"/>
                        </a:rPr>
                        <a:t>Arka</a:t>
                      </a:r>
                      <a:r>
                        <a:rPr lang="en-US" sz="1400" baseline="0" dirty="0" smtClean="0">
                          <a:latin typeface="Arial Narrow" pitchFamily="34" charset="0"/>
                          <a:cs typeface="Cambria" panose="02040503050406030204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Narrow" pitchFamily="34" charset="0"/>
                          <a:cs typeface="Cambria" panose="02040503050406030204" pitchFamily="18" charset="0"/>
                        </a:rPr>
                        <a:t>Abhed</a:t>
                      </a:r>
                      <a:endParaRPr lang="en-US" sz="1400" dirty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sz="1400" dirty="0" smtClean="0">
                          <a:latin typeface="Arial Narrow" pitchFamily="34" charset="0"/>
                          <a:cs typeface="Cambria" panose="02040503050406030204" pitchFamily="18" charset="0"/>
                        </a:rPr>
                        <a:t>30000</a:t>
                      </a:r>
                      <a:endParaRPr lang="en-US" sz="1400" dirty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sz="1400" dirty="0" smtClean="0">
                          <a:latin typeface="Arial Narrow" pitchFamily="34" charset="0"/>
                          <a:cs typeface="Cambria" panose="02040503050406030204" pitchFamily="18" charset="0"/>
                        </a:rPr>
                        <a:t>30000</a:t>
                      </a:r>
                      <a:endParaRPr lang="en-US" sz="1400" dirty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sz="1400" dirty="0" smtClean="0">
                          <a:latin typeface="Arial Narrow" pitchFamily="34" charset="0"/>
                          <a:cs typeface="Cambria" panose="02040503050406030204" pitchFamily="18" charset="0"/>
                        </a:rPr>
                        <a:t>70</a:t>
                      </a:r>
                      <a:endParaRPr lang="en-US" sz="1400" dirty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marT="38100" marB="38100" anchor="ctr"/>
                </a:tc>
              </a:tr>
              <a:tr h="2814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Plantation Crops</a:t>
                      </a:r>
                      <a:endParaRPr lang="en-US" sz="14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marT="54857" marB="54857" anchor="ctr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2641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Others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26416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itchFamily="34" charset="0"/>
                        </a:rPr>
                        <a:t>Total </a:t>
                      </a:r>
                      <a:endParaRPr lang="en-US" sz="14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r>
                        <a:rPr lang="en-US" sz="1400" b="1" dirty="0" smtClean="0">
                          <a:latin typeface="Arial Narrow" pitchFamily="34" charset="0"/>
                          <a:ea typeface="Cambria" panose="02040503050406030204" pitchFamily="18" charset="0"/>
                        </a:rPr>
                        <a:t>108000</a:t>
                      </a:r>
                      <a:endParaRPr lang="en-US" sz="1400" b="1" dirty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r>
                        <a:rPr lang="en-US" sz="1400" b="1" dirty="0" smtClean="0">
                          <a:latin typeface="Arial Narrow" pitchFamily="34" charset="0"/>
                          <a:ea typeface="Cambria" panose="02040503050406030204" pitchFamily="18" charset="0"/>
                        </a:rPr>
                        <a:t>1,08,000</a:t>
                      </a:r>
                      <a:endParaRPr lang="en-US" sz="1400" b="1" dirty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r>
                        <a:rPr lang="en-US" sz="1400" b="1" dirty="0" smtClean="0">
                          <a:latin typeface="Arial Narrow" pitchFamily="34" charset="0"/>
                          <a:ea typeface="Cambria" panose="02040503050406030204" pitchFamily="18" charset="0"/>
                        </a:rPr>
                        <a:t>465</a:t>
                      </a:r>
                      <a:endParaRPr lang="en-US" sz="1400" b="1" dirty="0">
                        <a:latin typeface="Arial Narrow" pitchFamily="34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864096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normalizeH="0" baseline="0" noProof="0" dirty="0" smtClean="0">
                <a:ln w="12700">
                  <a:noFill/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Bahnschrift SemiBold Condensed" pitchFamily="34" charset="0"/>
                <a:cs typeface="Leelawadee UI" pitchFamily="34" charset="-34"/>
              </a:rPr>
              <a:t>Summary of On Farm Testing for 2023 </a:t>
            </a:r>
            <a:endParaRPr kumimoji="0" lang="en-US" sz="3200" b="1" i="0" u="none" strike="noStrike" kern="1200" normalizeH="0" baseline="0" noProof="0" dirty="0">
              <a:ln w="12700">
                <a:noFill/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Bahnschrift SemiBold Condensed" pitchFamily="34" charset="0"/>
              <a:cs typeface="Leelawadee UI" pitchFamily="34" charset="-34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525625"/>
              </p:ext>
            </p:extLst>
          </p:nvPr>
        </p:nvGraphicFramePr>
        <p:xfrm>
          <a:off x="209873" y="1124744"/>
          <a:ext cx="8754615" cy="515552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846587"/>
                <a:gridCol w="1846587"/>
                <a:gridCol w="1237568"/>
                <a:gridCol w="1517152"/>
                <a:gridCol w="1168858"/>
                <a:gridCol w="1137863"/>
              </a:tblGrid>
              <a:tr h="97274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aseline="0" dirty="0" smtClean="0">
                          <a:latin typeface="Arial Narrow" pitchFamily="34" charset="0"/>
                        </a:rPr>
                        <a:t>Discipline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baseline="0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aseline="0" dirty="0" smtClean="0">
                          <a:latin typeface="Arial Narrow" pitchFamily="34" charset="0"/>
                        </a:rPr>
                        <a:t>Crop/enterprise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No.</a:t>
                      </a:r>
                      <a:r>
                        <a:rPr lang="en-US" sz="140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1400" dirty="0" smtClean="0">
                          <a:latin typeface="Arial Narrow" pitchFamily="34" charset="0"/>
                        </a:rPr>
                        <a:t>of  Technology/ Social Concept/ methodology to be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No. of trials proposed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0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Assessed</a:t>
                      </a:r>
                      <a:endParaRPr lang="en-US" sz="1400" b="1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Refined</a:t>
                      </a:r>
                      <a:endParaRPr lang="en-US" sz="1400" b="1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Assessment</a:t>
                      </a:r>
                      <a:endParaRPr lang="en-US" sz="1400" b="1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Refinement </a:t>
                      </a:r>
                      <a:endParaRPr lang="en-US" sz="1400" b="1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38909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Agronomy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Rice</a:t>
                      </a:r>
                      <a:endParaRPr lang="en-US" sz="1400" b="0" dirty="0">
                        <a:solidFill>
                          <a:srgbClr val="000066"/>
                        </a:solidFill>
                        <a:latin typeface="Arial Narrow" pitchFamily="34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marL="83625" marR="83625" marT="41802" marB="418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 Narrow" pitchFamily="34" charset="0"/>
                        </a:rPr>
                        <a:t>1</a:t>
                      </a:r>
                      <a:endParaRPr lang="en-US" sz="1400" b="0" dirty="0">
                        <a:solidFill>
                          <a:srgbClr val="000066"/>
                        </a:solidFill>
                        <a:latin typeface="Arial Narrow" pitchFamily="34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marL="83625" marR="83625" marT="41802" marB="4180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rgbClr val="000066"/>
                        </a:solidFill>
                        <a:latin typeface="Arial Narrow" pitchFamily="34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marL="83625" marR="83625" marT="41802" marB="418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 Narrow" pitchFamily="34" charset="0"/>
                        </a:rPr>
                        <a:t>3</a:t>
                      </a:r>
                      <a:endParaRPr lang="en-US" sz="1400" b="0" dirty="0">
                        <a:solidFill>
                          <a:srgbClr val="000066"/>
                        </a:solidFill>
                        <a:latin typeface="Arial Narrow" pitchFamily="34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marL="83625" marR="83625" marT="41802" marB="4180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389096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 Narrow" pitchFamily="34" charset="0"/>
                        </a:rPr>
                        <a:t>Sweet corn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 Narrow" pitchFamily="34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marL="83625" marR="83625" marT="41806" marB="418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 Narrow" pitchFamily="34" charset="0"/>
                        </a:rPr>
                        <a:t>1</a:t>
                      </a:r>
                      <a:endParaRPr lang="en-US" sz="1400" b="0" dirty="0">
                        <a:solidFill>
                          <a:srgbClr val="000066"/>
                        </a:solidFill>
                        <a:latin typeface="Arial Narrow" pitchFamily="34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marL="83625" marR="83625" marT="41806" marB="4180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rgbClr val="000066"/>
                        </a:solidFill>
                        <a:latin typeface="Arial Narrow" pitchFamily="34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marL="83625" marR="83625" marT="41806" marB="418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 Narrow" pitchFamily="34" charset="0"/>
                        </a:rPr>
                        <a:t>3</a:t>
                      </a:r>
                      <a:endParaRPr lang="en-US" sz="1400" b="0" dirty="0">
                        <a:solidFill>
                          <a:srgbClr val="000066"/>
                        </a:solidFill>
                        <a:latin typeface="Arial Narrow" pitchFamily="34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marL="83625" marR="83625" marT="41806" marB="4180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389096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itchFamily="34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marL="83625" marR="83625" marT="41806" marB="4180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Arial Narrow" pitchFamily="34" charset="0"/>
                      </a:endParaRPr>
                    </a:p>
                  </a:txBody>
                  <a:tcPr marL="83625" marR="83625" marT="41806" marB="4180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marL="83625" marR="83625" marT="41806" marB="4180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marL="83625" marR="83625" marT="41806" marB="4180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38909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Soil Science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Composting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1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3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389096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Tomato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1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3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389096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38909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Horticulture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Yard</a:t>
                      </a:r>
                      <a:r>
                        <a:rPr lang="en-US" sz="1400" baseline="0" dirty="0" smtClean="0">
                          <a:latin typeface="Arial Narrow" pitchFamily="34" charset="0"/>
                        </a:rPr>
                        <a:t> long bean </a:t>
                      </a:r>
                      <a:endParaRPr lang="en-US" sz="1400" i="1" baseline="0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1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3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389096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Tomato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1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3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38909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 Narrow" pitchFamily="34" charset="0"/>
                        </a:rPr>
                        <a:t>Total </a:t>
                      </a:r>
                      <a:endParaRPr lang="en-US" sz="14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 Narrow" pitchFamily="34" charset="0"/>
                        </a:rPr>
                        <a:t>6</a:t>
                      </a:r>
                      <a:endParaRPr lang="en-US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itchFamily="34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marL="83625" marR="83625" marT="41806" marB="4180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itchFamily="34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marL="83625" marR="83625" marT="41806" marB="418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 Narrow" pitchFamily="34" charset="0"/>
                        </a:rPr>
                        <a:t>18</a:t>
                      </a:r>
                      <a:endParaRPr lang="en-US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itchFamily="34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marL="83625" marR="83625" marT="41806" marB="4180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7504" y="192757"/>
            <a:ext cx="8928992" cy="571947"/>
          </a:xfrm>
          <a:effectLst>
            <a:glow rad="101600">
              <a:schemeClr val="accent2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Bahnschrift SemiBold Condensed" pitchFamily="34" charset="0"/>
                <a:cs typeface="Leelawadee UI" pitchFamily="34" charset="-34"/>
              </a:rPr>
              <a:t>Bio-products 2023 </a:t>
            </a:r>
            <a:endParaRPr kumimoji="0" lang="en-US" sz="25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Bahnschrift SemiBold Condensed" pitchFamily="34" charset="0"/>
              <a:cs typeface="Leelawadee UI" pitchFamily="34" charset="-34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546619"/>
              </p:ext>
            </p:extLst>
          </p:nvPr>
        </p:nvGraphicFramePr>
        <p:xfrm>
          <a:off x="121094" y="1052736"/>
          <a:ext cx="8915402" cy="5509282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485900"/>
                <a:gridCol w="1485900"/>
                <a:gridCol w="1251284"/>
                <a:gridCol w="977568"/>
                <a:gridCol w="742950"/>
                <a:gridCol w="1094874"/>
                <a:gridCol w="1876926"/>
              </a:tblGrid>
              <a:tr h="883346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latin typeface="Arial Narrow" pitchFamily="34" charset="0"/>
                        </a:rPr>
                        <a:t>Item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latin typeface="Arial Narrow" pitchFamily="34" charset="0"/>
                        </a:rPr>
                        <a:t>Product Name 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latin typeface="Arial Narrow" pitchFamily="34" charset="0"/>
                        </a:rPr>
                        <a:t>Species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latin typeface="Arial Narrow" pitchFamily="34" charset="0"/>
                        </a:rPr>
                        <a:t>Proposed quantity to be produced (both at KVK farm and farmers field)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latin typeface="Arial Narrow" pitchFamily="34" charset="0"/>
                        </a:rPr>
                        <a:t>Current Value (Rs.)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latin typeface="Arial Narrow" pitchFamily="34" charset="0"/>
                        </a:rPr>
                        <a:t>To be provided to (Exp. No. of farmers)</a:t>
                      </a:r>
                    </a:p>
                  </a:txBody>
                  <a:tcPr anchor="ctr"/>
                </a:tc>
              </a:tr>
              <a:tr h="284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latin typeface="Arial Narrow" pitchFamily="34" charset="0"/>
                        </a:rPr>
                        <a:t>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latin typeface="Arial Narrow" pitchFamily="34" charset="0"/>
                        </a:rPr>
                        <a:t>Kg.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878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itchFamily="34" charset="0"/>
                        </a:rPr>
                        <a:t> Bio-agents </a:t>
                      </a:r>
                      <a:endParaRPr lang="en-US" sz="14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28788">
                <a:tc>
                  <a:txBody>
                    <a:bodyPr/>
                    <a:lstStyle/>
                    <a:p>
                      <a:endParaRPr lang="en-US" sz="14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287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b="1" dirty="0" smtClean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4843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Bio-fertilizers </a:t>
                      </a:r>
                      <a:endParaRPr lang="en-US" sz="1400" b="1" dirty="0" smtClean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Azolla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SimSun" pitchFamily="2" charset="-122"/>
                      </a:endParaRPr>
                    </a:p>
                  </a:txBody>
                  <a:tcPr marT="45679" marB="4567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Azolla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caroliniana</a:t>
                      </a:r>
                      <a:endParaRPr kumimoji="0" lang="en-US" altLang="zh-CN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SimSun" pitchFamily="2" charset="-122"/>
                      </a:endParaRPr>
                    </a:p>
                  </a:txBody>
                  <a:tcPr marT="45679" marB="4567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-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SimSun" pitchFamily="2" charset="-122"/>
                      </a:endParaRPr>
                    </a:p>
                  </a:txBody>
                  <a:tcPr marT="45679" marB="4567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100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SimSun" pitchFamily="2" charset="-122"/>
                      </a:endParaRPr>
                    </a:p>
                  </a:txBody>
                  <a:tcPr marT="45679" marB="4567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-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SimSun" pitchFamily="2" charset="-122"/>
                      </a:endParaRPr>
                    </a:p>
                  </a:txBody>
                  <a:tcPr marT="45679" marB="4567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-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SimSun" pitchFamily="2" charset="-122"/>
                      </a:endParaRPr>
                    </a:p>
                  </a:txBody>
                  <a:tcPr marT="45679" marB="45679" anchor="ctr" horzOverflow="overflow"/>
                </a:tc>
              </a:tr>
              <a:tr h="484339">
                <a:tc>
                  <a:txBody>
                    <a:bodyPr/>
                    <a:lstStyle/>
                    <a:p>
                      <a:endParaRPr lang="en-US" sz="14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Vermicompost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SimSun" pitchFamily="2" charset="-122"/>
                      </a:endParaRPr>
                    </a:p>
                  </a:txBody>
                  <a:tcPr marT="45679" marB="4567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Eudrilus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eugenie</a:t>
                      </a:r>
                      <a:endParaRPr kumimoji="0" lang="en-US" altLang="zh-CN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SimSun" pitchFamily="2" charset="-122"/>
                      </a:endParaRPr>
                    </a:p>
                  </a:txBody>
                  <a:tcPr marT="45679" marB="4567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-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SimSun" pitchFamily="2" charset="-122"/>
                      </a:endParaRPr>
                    </a:p>
                  </a:txBody>
                  <a:tcPr marT="45679" marB="4567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5000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SimSun" pitchFamily="2" charset="-122"/>
                      </a:endParaRPr>
                    </a:p>
                  </a:txBody>
                  <a:tcPr marT="45679" marB="4567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Rs 50/kg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SimSun" pitchFamily="2" charset="-122"/>
                      </a:endParaRPr>
                    </a:p>
                  </a:txBody>
                  <a:tcPr marT="45679" marB="4567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-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SimSun" pitchFamily="2" charset="-122"/>
                      </a:endParaRPr>
                    </a:p>
                  </a:txBody>
                  <a:tcPr marT="45679" marB="45679" anchor="ctr" horzOverflow="overflow"/>
                </a:tc>
              </a:tr>
              <a:tr h="3287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Bio-pesticides </a:t>
                      </a:r>
                      <a:endParaRPr lang="en-US" sz="1400" b="1" dirty="0" smtClean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28788">
                <a:tc>
                  <a:txBody>
                    <a:bodyPr/>
                    <a:lstStyle/>
                    <a:p>
                      <a:endParaRPr lang="en-US" sz="14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8388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itchFamily="34" charset="0"/>
                        </a:rPr>
                        <a:t>Livestock strains/ fingerlings (Nos. in </a:t>
                      </a:r>
                      <a:r>
                        <a:rPr lang="en-US" sz="1400" dirty="0" err="1" smtClean="0">
                          <a:latin typeface="Arial Narrow" pitchFamily="34" charset="0"/>
                        </a:rPr>
                        <a:t>lakh</a:t>
                      </a:r>
                      <a:r>
                        <a:rPr lang="en-US" sz="1400" dirty="0" smtClean="0">
                          <a:latin typeface="Arial Narrow" pitchFamily="34" charset="0"/>
                        </a:rPr>
                        <a:t>)</a:t>
                      </a:r>
                      <a:endParaRPr lang="en-US" sz="14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635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Others </a:t>
                      </a:r>
                      <a:endParaRPr lang="en-US" sz="1400" b="1" dirty="0" smtClean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484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="1" dirty="0" smtClean="0">
                          <a:latin typeface="Arial Narrow" pitchFamily="34" charset="0"/>
                        </a:rPr>
                        <a:t>Total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 Narrow" pitchFamily="34" charset="0"/>
                        </a:rPr>
                        <a:t>5100</a:t>
                      </a:r>
                      <a:endParaRPr lang="en-US" sz="14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SimSun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179512" y="211162"/>
            <a:ext cx="8784976" cy="769566"/>
          </a:xfrm>
          <a:ln/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anchor="ctr" anchorCtr="0"/>
          <a:lstStyle/>
          <a:p>
            <a:r>
              <a:rPr lang="en-IN" altLang="x-none" sz="3000" b="1" dirty="0">
                <a:latin typeface="Leelawadee UI" pitchFamily="34" charset="-34"/>
                <a:cs typeface="Leelawadee UI" pitchFamily="34" charset="-34"/>
              </a:rPr>
              <a:t> </a:t>
            </a:r>
            <a:r>
              <a:rPr lang="en-IN" altLang="x-none" sz="2500" b="1" dirty="0">
                <a:latin typeface="Bahnschrift SemiBold Condensed" pitchFamily="34" charset="0"/>
                <a:cs typeface="Leelawadee UI" pitchFamily="34" charset="-34"/>
              </a:rPr>
              <a:t>Soil &amp; Water Sample Analysis / Soil Health Cards (SHCs) for </a:t>
            </a:r>
            <a:r>
              <a:rPr sz="2500" b="1" dirty="0" smtClean="0">
                <a:solidFill>
                  <a:srgbClr val="002060"/>
                </a:solidFill>
                <a:latin typeface="Bahnschrift SemiBold Condensed" pitchFamily="34" charset="0"/>
                <a:cs typeface="Leelawadee UI" pitchFamily="34" charset="-34"/>
              </a:rPr>
              <a:t>202</a:t>
            </a:r>
            <a:r>
              <a:rPr lang="en-US" sz="2500" b="1" dirty="0" smtClean="0">
                <a:solidFill>
                  <a:srgbClr val="002060"/>
                </a:solidFill>
                <a:latin typeface="Bahnschrift SemiBold Condensed" pitchFamily="34" charset="0"/>
                <a:cs typeface="Leelawadee UI" pitchFamily="34" charset="-34"/>
              </a:rPr>
              <a:t>3</a:t>
            </a:r>
            <a:endParaRPr lang="en-IN" altLang="x-none" sz="2500" dirty="0">
              <a:latin typeface="Bahnschrift SemiBold Condensed" pitchFamily="34" charset="0"/>
              <a:cs typeface="Leelawadee UI" pitchFamily="34" charset="-34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8946339"/>
              </p:ext>
            </p:extLst>
          </p:nvPr>
        </p:nvGraphicFramePr>
        <p:xfrm>
          <a:off x="179512" y="1268761"/>
          <a:ext cx="8784976" cy="5328591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519516"/>
                <a:gridCol w="1545359"/>
                <a:gridCol w="1161499"/>
                <a:gridCol w="1410393"/>
                <a:gridCol w="1198633"/>
                <a:gridCol w="1308861"/>
                <a:gridCol w="1640715"/>
              </a:tblGrid>
              <a:tr h="19128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2300" algn="l"/>
                        </a:tabLst>
                      </a:pPr>
                      <a:r>
                        <a:rPr lang="en-IN" sz="1400" b="1" dirty="0">
                          <a:latin typeface="Arial Narrow" pitchFamily="34" charset="0"/>
                        </a:rPr>
                        <a:t>Sl. No.</a:t>
                      </a:r>
                      <a:endParaRPr lang="en-IN" sz="1400" b="1" dirty="0">
                        <a:latin typeface="Arial Narrow" pitchFamily="34" charset="0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2300" algn="l"/>
                        </a:tabLst>
                      </a:pPr>
                      <a:r>
                        <a:rPr lang="en-IN" sz="1400" b="1" dirty="0">
                          <a:latin typeface="Arial Narrow" pitchFamily="34" charset="0"/>
                        </a:rPr>
                        <a:t>Samples </a:t>
                      </a:r>
                      <a:r>
                        <a:rPr lang="en-IN" sz="1400" b="1" dirty="0" smtClean="0">
                          <a:latin typeface="Arial Narrow" pitchFamily="34" charset="0"/>
                        </a:rPr>
                        <a:t> </a:t>
                      </a:r>
                      <a:endParaRPr lang="en-IN" sz="1400" b="1" dirty="0">
                        <a:latin typeface="Arial Narrow" pitchFamily="34" charset="0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2300" algn="l"/>
                        </a:tabLst>
                      </a:pPr>
                      <a:r>
                        <a:rPr lang="en-IN" sz="1400" b="1" dirty="0">
                          <a:latin typeface="Arial Narrow" pitchFamily="34" charset="0"/>
                        </a:rPr>
                        <a:t>Nos</a:t>
                      </a:r>
                      <a:r>
                        <a:rPr lang="en-IN" sz="1400" b="1" dirty="0" smtClean="0">
                          <a:latin typeface="Arial Narrow" pitchFamily="34" charset="0"/>
                        </a:rPr>
                        <a:t>. of samples targeted</a:t>
                      </a:r>
                      <a:endParaRPr lang="en-IN" sz="1400" b="1" dirty="0">
                        <a:latin typeface="Arial Narrow" pitchFamily="34" charset="0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2300" algn="l"/>
                        </a:tabLst>
                      </a:pPr>
                      <a:r>
                        <a:rPr lang="en-IN" sz="1400" b="1" dirty="0" smtClean="0">
                          <a:latin typeface="Arial Narrow" pitchFamily="34" charset="0"/>
                        </a:rPr>
                        <a:t>Target of Farmer </a:t>
                      </a:r>
                      <a:r>
                        <a:rPr lang="en-IN" sz="1400" b="1" dirty="0">
                          <a:latin typeface="Arial Narrow" pitchFamily="34" charset="0"/>
                        </a:rPr>
                        <a:t>beneficiaries</a:t>
                      </a:r>
                      <a:endParaRPr lang="en-IN" sz="1400" b="1" dirty="0">
                        <a:latin typeface="Arial Narrow" pitchFamily="34" charset="0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2300" algn="l"/>
                        </a:tabLst>
                      </a:pPr>
                      <a:r>
                        <a:rPr lang="en-IN" sz="1400" b="1" dirty="0">
                          <a:latin typeface="Arial Narrow" pitchFamily="34" charset="0"/>
                        </a:rPr>
                        <a:t>Village </a:t>
                      </a:r>
                      <a:r>
                        <a:rPr lang="en-IN" sz="1400" b="1" dirty="0" smtClean="0">
                          <a:latin typeface="Arial Narrow" pitchFamily="34" charset="0"/>
                        </a:rPr>
                        <a:t> to be covered</a:t>
                      </a:r>
                      <a:endParaRPr lang="en-IN" sz="1400" b="1" dirty="0">
                        <a:latin typeface="Arial Narrow" pitchFamily="34" charset="0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2300" algn="l"/>
                        </a:tabLst>
                      </a:pPr>
                      <a:r>
                        <a:rPr lang="en-IN" sz="1400" b="1" dirty="0" smtClean="0">
                          <a:latin typeface="Arial Narrow" pitchFamily="34" charset="0"/>
                        </a:rPr>
                        <a:t>Amount to be  </a:t>
                      </a:r>
                      <a:r>
                        <a:rPr lang="en-IN" sz="1400" b="1" dirty="0">
                          <a:latin typeface="Arial Narrow" pitchFamily="34" charset="0"/>
                        </a:rPr>
                        <a:t>realised (Rs.)</a:t>
                      </a:r>
                      <a:endParaRPr lang="en-IN" sz="1400" b="1" dirty="0">
                        <a:latin typeface="Arial Narrow" pitchFamily="34" charset="0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2300" algn="l"/>
                        </a:tabLst>
                      </a:pPr>
                      <a:r>
                        <a:rPr lang="en-IN" sz="1400" b="1" dirty="0" smtClean="0">
                          <a:latin typeface="Arial Narrow" pitchFamily="34" charset="0"/>
                        </a:rPr>
                        <a:t>Expected SHCs  to be issued </a:t>
                      </a:r>
                      <a:r>
                        <a:rPr lang="en-IN" sz="1400" b="1" dirty="0">
                          <a:latin typeface="Arial Narrow" pitchFamily="34" charset="0"/>
                        </a:rPr>
                        <a:t>to farmers (Nos.)</a:t>
                      </a:r>
                      <a:endParaRPr lang="en-IN" sz="1400" b="1" dirty="0">
                        <a:latin typeface="Arial Narrow" pitchFamily="34" charset="0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</a:tr>
              <a:tr h="8539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2300" algn="l"/>
                        </a:tabLst>
                      </a:pPr>
                      <a:r>
                        <a:rPr lang="en-IN" sz="1400" dirty="0">
                          <a:latin typeface="Arial Narrow" pitchFamily="34" charset="0"/>
                        </a:rPr>
                        <a:t>1.</a:t>
                      </a:r>
                      <a:endParaRPr lang="en-IN" sz="1400" dirty="0">
                        <a:latin typeface="Arial Narrow" pitchFamily="34" charset="0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2300" algn="l"/>
                        </a:tabLst>
                      </a:pPr>
                      <a:r>
                        <a:rPr lang="en-IN" sz="1400" dirty="0">
                          <a:latin typeface="Arial Narrow" pitchFamily="34" charset="0"/>
                        </a:rPr>
                        <a:t>Soil sample</a:t>
                      </a:r>
                      <a:endParaRPr lang="en-IN" sz="1400" dirty="0">
                        <a:latin typeface="Arial Narrow" pitchFamily="34" charset="0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22300" algn="l"/>
                        </a:tabLst>
                      </a:pPr>
                      <a:r>
                        <a:rPr kumimoji="0" lang="en-IN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200</a:t>
                      </a:r>
                      <a:endParaRPr kumimoji="0" lang="en-I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mbria" pitchFamily="18" charset="0"/>
                        <a:cs typeface="Cambria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22300" algn="l"/>
                        </a:tabLst>
                      </a:pPr>
                      <a:r>
                        <a:rPr kumimoji="0" lang="en-IN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300</a:t>
                      </a:r>
                      <a:endParaRPr kumimoji="0" lang="en-I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mbria" pitchFamily="18" charset="0"/>
                        <a:cs typeface="Cambria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22300" algn="l"/>
                        </a:tabLst>
                      </a:pPr>
                      <a:r>
                        <a:rPr kumimoji="0" lang="en-IN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15</a:t>
                      </a:r>
                      <a:endParaRPr kumimoji="0" lang="en-I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mbria" pitchFamily="18" charset="0"/>
                        <a:cs typeface="Cambria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22300" algn="l"/>
                        </a:tabLst>
                      </a:pPr>
                      <a:r>
                        <a:rPr kumimoji="0" lang="en-IN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-</a:t>
                      </a:r>
                      <a:endParaRPr kumimoji="0" lang="en-I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mbria" pitchFamily="18" charset="0"/>
                        <a:cs typeface="Cambria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22300" algn="l"/>
                        </a:tabLst>
                      </a:pPr>
                      <a:r>
                        <a:rPr kumimoji="0" lang="en-IN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300</a:t>
                      </a:r>
                      <a:endParaRPr kumimoji="0" lang="en-I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mbria" pitchFamily="18" charset="0"/>
                        <a:cs typeface="Cambria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8539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2300" algn="l"/>
                        </a:tabLst>
                      </a:pPr>
                      <a:r>
                        <a:rPr lang="en-IN" sz="1400" dirty="0">
                          <a:latin typeface="Arial Narrow" pitchFamily="34" charset="0"/>
                        </a:rPr>
                        <a:t>2.</a:t>
                      </a:r>
                      <a:endParaRPr lang="en-IN" sz="1400" dirty="0">
                        <a:latin typeface="Arial Narrow" pitchFamily="34" charset="0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2300" algn="l"/>
                        </a:tabLst>
                      </a:pPr>
                      <a:r>
                        <a:rPr lang="en-IN" sz="1400" dirty="0">
                          <a:latin typeface="Arial Narrow" pitchFamily="34" charset="0"/>
                        </a:rPr>
                        <a:t>Water sample</a:t>
                      </a:r>
                      <a:endParaRPr lang="en-IN" sz="1400" dirty="0">
                        <a:latin typeface="Arial Narrow" pitchFamily="34" charset="0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2300" algn="l"/>
                        </a:tabLst>
                      </a:pPr>
                      <a:endParaRPr lang="en-IN" sz="1400" dirty="0">
                        <a:latin typeface="Arial Narrow" pitchFamily="34" charset="0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2300" algn="l"/>
                        </a:tabLst>
                      </a:pPr>
                      <a:endParaRPr lang="en-IN" sz="1400">
                        <a:latin typeface="Arial Narrow" pitchFamily="34" charset="0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2300" algn="l"/>
                        </a:tabLst>
                      </a:pPr>
                      <a:endParaRPr lang="en-IN" sz="1400" dirty="0">
                        <a:latin typeface="Arial Narrow" pitchFamily="34" charset="0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2300" algn="l"/>
                        </a:tabLst>
                      </a:pPr>
                      <a:endParaRPr lang="en-IN" sz="1400" dirty="0">
                        <a:latin typeface="Arial Narrow" pitchFamily="34" charset="0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2300" algn="l"/>
                        </a:tabLst>
                      </a:pPr>
                      <a:endParaRPr lang="en-IN" sz="1400" dirty="0">
                        <a:latin typeface="Arial Narrow" pitchFamily="34" charset="0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</a:tr>
              <a:tr h="8539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2300" algn="l"/>
                        </a:tabLst>
                      </a:pPr>
                      <a:r>
                        <a:rPr lang="en-IN" sz="1400" dirty="0">
                          <a:latin typeface="Arial Narrow" pitchFamily="34" charset="0"/>
                        </a:rPr>
                        <a:t>3.</a:t>
                      </a:r>
                      <a:endParaRPr lang="en-IN" sz="1400" dirty="0">
                        <a:latin typeface="Arial Narrow" pitchFamily="34" charset="0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2300" algn="l"/>
                        </a:tabLst>
                      </a:pPr>
                      <a:r>
                        <a:rPr lang="en-IN" sz="1400" dirty="0">
                          <a:latin typeface="Arial Narrow" pitchFamily="34" charset="0"/>
                        </a:rPr>
                        <a:t>Plant sample</a:t>
                      </a:r>
                      <a:endParaRPr lang="en-IN" sz="1400" dirty="0">
                        <a:latin typeface="Arial Narrow" pitchFamily="34" charset="0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2300" algn="l"/>
                        </a:tabLst>
                      </a:pPr>
                      <a:endParaRPr lang="en-IN" sz="1400">
                        <a:latin typeface="Arial Narrow" pitchFamily="34" charset="0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2300" algn="l"/>
                        </a:tabLst>
                      </a:pPr>
                      <a:endParaRPr lang="en-IN" sz="1400" dirty="0">
                        <a:latin typeface="Arial Narrow" pitchFamily="34" charset="0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2300" algn="l"/>
                        </a:tabLst>
                      </a:pPr>
                      <a:endParaRPr lang="en-IN" sz="1400" dirty="0">
                        <a:latin typeface="Arial Narrow" pitchFamily="34" charset="0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2300" algn="l"/>
                        </a:tabLst>
                      </a:pPr>
                      <a:endParaRPr lang="en-IN" sz="1400" dirty="0">
                        <a:latin typeface="Arial Narrow" pitchFamily="34" charset="0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2300" algn="l"/>
                        </a:tabLst>
                      </a:pPr>
                      <a:endParaRPr lang="en-IN" sz="1400" dirty="0">
                        <a:latin typeface="Arial Narrow" pitchFamily="34" charset="0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</a:tr>
              <a:tr h="8539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2300" algn="l"/>
                        </a:tabLst>
                      </a:pPr>
                      <a:endParaRPr lang="en-IN" sz="1400">
                        <a:latin typeface="Arial Narrow" pitchFamily="34" charset="0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2300" algn="l"/>
                        </a:tabLst>
                      </a:pPr>
                      <a:r>
                        <a:rPr lang="en-IN" sz="1400" b="1" dirty="0">
                          <a:latin typeface="Arial Narrow" pitchFamily="34" charset="0"/>
                        </a:rPr>
                        <a:t>Total</a:t>
                      </a:r>
                      <a:endParaRPr lang="en-IN" sz="1400" b="1" dirty="0">
                        <a:latin typeface="Arial Narrow" pitchFamily="34" charset="0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2300" algn="l"/>
                        </a:tabLst>
                      </a:pPr>
                      <a:r>
                        <a:rPr lang="en-IN" sz="1400" b="1" dirty="0" smtClean="0">
                          <a:latin typeface="Arial Narrow" pitchFamily="34" charset="0"/>
                          <a:ea typeface="Times New Roman" panose="02020603050405020304"/>
                          <a:cs typeface="Times New Roman" panose="02020603050405020304"/>
                        </a:rPr>
                        <a:t>200</a:t>
                      </a:r>
                      <a:endParaRPr lang="en-IN" sz="1400" b="1" dirty="0">
                        <a:latin typeface="Arial Narrow" pitchFamily="34" charset="0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2300" algn="l"/>
                        </a:tabLst>
                      </a:pPr>
                      <a:r>
                        <a:rPr lang="en-IN" sz="1400" b="1" dirty="0" smtClean="0">
                          <a:latin typeface="Arial Narrow" pitchFamily="34" charset="0"/>
                          <a:ea typeface="Times New Roman" panose="02020603050405020304"/>
                          <a:cs typeface="Times New Roman" panose="02020603050405020304"/>
                        </a:rPr>
                        <a:t>300</a:t>
                      </a:r>
                      <a:endParaRPr lang="en-IN" sz="1400" b="1" dirty="0">
                        <a:latin typeface="Arial Narrow" pitchFamily="34" charset="0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2300" algn="l"/>
                        </a:tabLst>
                      </a:pPr>
                      <a:r>
                        <a:rPr lang="en-IN" sz="1400" b="1" dirty="0" smtClean="0">
                          <a:latin typeface="Arial Narrow" pitchFamily="34" charset="0"/>
                          <a:ea typeface="Times New Roman" panose="02020603050405020304"/>
                          <a:cs typeface="Times New Roman" panose="02020603050405020304"/>
                        </a:rPr>
                        <a:t>15</a:t>
                      </a:r>
                      <a:endParaRPr lang="en-IN" sz="1400" b="1" dirty="0">
                        <a:latin typeface="Arial Narrow" pitchFamily="34" charset="0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2300" algn="l"/>
                        </a:tabLst>
                      </a:pPr>
                      <a:endParaRPr lang="en-IN" sz="1400" b="1" dirty="0">
                        <a:latin typeface="Arial Narrow" pitchFamily="34" charset="0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2300" algn="l"/>
                        </a:tabLst>
                      </a:pPr>
                      <a:r>
                        <a:rPr lang="en-IN" sz="1400" b="1" dirty="0" smtClean="0">
                          <a:latin typeface="Arial Narrow" pitchFamily="34" charset="0"/>
                          <a:ea typeface="Times New Roman" panose="02020603050405020304"/>
                          <a:cs typeface="Times New Roman" panose="02020603050405020304"/>
                        </a:rPr>
                        <a:t>300</a:t>
                      </a:r>
                      <a:endParaRPr lang="en-IN" sz="1400" b="1" dirty="0">
                        <a:latin typeface="Arial Narrow" pitchFamily="34" charset="0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56984" cy="778098"/>
          </a:xfrm>
          <a:ln/>
          <a:effectLst>
            <a:glow rad="101600">
              <a:schemeClr val="accent5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anchor="ctr" anchorCtr="0"/>
          <a:lstStyle/>
          <a:p>
            <a:r>
              <a:rPr sz="2500" b="1" dirty="0">
                <a:latin typeface="Bahnschrift SemiBold Condensed" pitchFamily="34" charset="0"/>
              </a:rPr>
              <a:t>Mobile Advisory for </a:t>
            </a:r>
            <a:r>
              <a:rPr sz="2500" b="1" dirty="0" smtClean="0">
                <a:solidFill>
                  <a:srgbClr val="002060"/>
                </a:solidFill>
                <a:latin typeface="Bahnschrift SemiBold Condensed" pitchFamily="34" charset="0"/>
              </a:rPr>
              <a:t>202</a:t>
            </a:r>
            <a:r>
              <a:rPr lang="en-US" sz="2500" b="1" dirty="0" smtClean="0">
                <a:solidFill>
                  <a:srgbClr val="002060"/>
                </a:solidFill>
                <a:latin typeface="Bahnschrift SemiBold Condensed" pitchFamily="34" charset="0"/>
              </a:rPr>
              <a:t>3</a:t>
            </a:r>
            <a:endParaRPr lang="en-IN" altLang="x-none" sz="2500" dirty="0">
              <a:latin typeface="Bahnschrift SemiBold Condensed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1505531"/>
              </p:ext>
            </p:extLst>
          </p:nvPr>
        </p:nvGraphicFramePr>
        <p:xfrm>
          <a:off x="179517" y="1268762"/>
          <a:ext cx="8784972" cy="5256583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578227"/>
                <a:gridCol w="578227"/>
                <a:gridCol w="578227"/>
                <a:gridCol w="578227"/>
                <a:gridCol w="578227"/>
                <a:gridCol w="578227"/>
                <a:gridCol w="578227"/>
                <a:gridCol w="578227"/>
                <a:gridCol w="578227"/>
                <a:gridCol w="578227"/>
                <a:gridCol w="628012"/>
                <a:gridCol w="628012"/>
                <a:gridCol w="628012"/>
                <a:gridCol w="628012"/>
                <a:gridCol w="490654"/>
              </a:tblGrid>
              <a:tr h="539432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 Narrow" pitchFamily="34" charset="0"/>
                        </a:rPr>
                        <a:t>Message type sent</a:t>
                      </a:r>
                      <a:endParaRPr lang="en-IN" sz="1400" b="1" dirty="0">
                        <a:latin typeface="Arial Narrow" pitchFamily="34" charset="0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0685" marR="6068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 Narrow" pitchFamily="34" charset="0"/>
                        </a:rPr>
                        <a:t>Crop</a:t>
                      </a:r>
                      <a:endParaRPr lang="en-IN" sz="1400" b="1" dirty="0">
                        <a:latin typeface="Arial Narrow" pitchFamily="34" charset="0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0685" marR="6068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 Narrow" pitchFamily="34" charset="0"/>
                        </a:rPr>
                        <a:t>Livestock</a:t>
                      </a:r>
                      <a:endParaRPr lang="en-IN" sz="1400" b="1" dirty="0">
                        <a:latin typeface="Arial Narrow" pitchFamily="34" charset="0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0685" marR="6068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 Narrow" pitchFamily="34" charset="0"/>
                        </a:rPr>
                        <a:t>Weather</a:t>
                      </a:r>
                      <a:endParaRPr lang="en-IN" sz="1400" b="1" dirty="0">
                        <a:latin typeface="Arial Narrow" pitchFamily="34" charset="0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0685" marR="6068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 Narrow" pitchFamily="34" charset="0"/>
                        </a:rPr>
                        <a:t>Marketing</a:t>
                      </a:r>
                      <a:endParaRPr lang="en-IN" sz="1400" b="1" dirty="0">
                        <a:latin typeface="Arial Narrow" pitchFamily="34" charset="0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0685" marR="6068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 Narrow" pitchFamily="34" charset="0"/>
                        </a:rPr>
                        <a:t>Awareness</a:t>
                      </a:r>
                      <a:endParaRPr lang="en-IN" sz="1400" b="1" dirty="0">
                        <a:latin typeface="Arial Narrow" pitchFamily="34" charset="0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0685" marR="6068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 Narrow" pitchFamily="34" charset="0"/>
                        </a:rPr>
                        <a:t>Other Enterprise</a:t>
                      </a:r>
                      <a:endParaRPr lang="en-IN" sz="1400" b="1" dirty="0">
                        <a:latin typeface="Arial Narrow" pitchFamily="34" charset="0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0685" marR="6068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 Narrow" pitchFamily="34" charset="0"/>
                        </a:rPr>
                        <a:t>Total</a:t>
                      </a:r>
                      <a:endParaRPr lang="en-IN" sz="1400" b="1" dirty="0">
                        <a:latin typeface="Arial Narrow" pitchFamily="34" charset="0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0685" marR="6068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82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 Narrow" pitchFamily="34" charset="0"/>
                        </a:rPr>
                        <a:t>No. of Message </a:t>
                      </a:r>
                      <a:endParaRPr lang="en-IN" sz="1400" b="1" dirty="0">
                        <a:latin typeface="Arial Narrow" pitchFamily="34" charset="0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 Narrow" pitchFamily="34" charset="0"/>
                        </a:rPr>
                        <a:t>No. of Ben </a:t>
                      </a:r>
                      <a:r>
                        <a:rPr lang="en-US" sz="1400" b="1" dirty="0" err="1">
                          <a:latin typeface="Arial Narrow" pitchFamily="34" charset="0"/>
                        </a:rPr>
                        <a:t>eficiary</a:t>
                      </a:r>
                      <a:endParaRPr lang="en-IN" sz="1400" b="1" dirty="0">
                        <a:latin typeface="Arial Narrow" pitchFamily="34" charset="0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 Narrow" pitchFamily="34" charset="0"/>
                        </a:rPr>
                        <a:t>No. of Message</a:t>
                      </a:r>
                      <a:endParaRPr lang="en-IN" sz="1400" b="1" dirty="0">
                        <a:latin typeface="Arial Narrow" pitchFamily="34" charset="0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 Narrow" pitchFamily="34" charset="0"/>
                        </a:rPr>
                        <a:t>No. of </a:t>
                      </a:r>
                      <a:r>
                        <a:rPr lang="en-US" sz="1400" b="1" dirty="0" err="1">
                          <a:latin typeface="Arial Narrow" pitchFamily="34" charset="0"/>
                        </a:rPr>
                        <a:t>Benef</a:t>
                      </a:r>
                      <a:endParaRPr lang="en-IN" sz="1400" b="1" dirty="0">
                        <a:latin typeface="Arial Narrow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Arial Narrow" pitchFamily="34" charset="0"/>
                        </a:rPr>
                        <a:t>iciary</a:t>
                      </a:r>
                      <a:endParaRPr lang="en-IN" sz="1400" b="1" dirty="0">
                        <a:latin typeface="Arial Narrow" pitchFamily="34" charset="0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 Narrow" pitchFamily="34" charset="0"/>
                        </a:rPr>
                        <a:t>No. of Message</a:t>
                      </a:r>
                      <a:endParaRPr lang="en-IN" sz="1400" b="1" dirty="0">
                        <a:latin typeface="Arial Narrow" pitchFamily="34" charset="0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 Narrow" pitchFamily="34" charset="0"/>
                        </a:rPr>
                        <a:t>No. of </a:t>
                      </a:r>
                      <a:r>
                        <a:rPr lang="en-US" sz="1400" b="1" dirty="0" err="1">
                          <a:latin typeface="Arial Narrow" pitchFamily="34" charset="0"/>
                        </a:rPr>
                        <a:t>Benef</a:t>
                      </a:r>
                      <a:endParaRPr lang="en-IN" sz="1400" b="1" dirty="0">
                        <a:latin typeface="Arial Narrow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Arial Narrow" pitchFamily="34" charset="0"/>
                        </a:rPr>
                        <a:t>iciary</a:t>
                      </a:r>
                      <a:endParaRPr lang="en-IN" sz="1400" b="1" dirty="0">
                        <a:latin typeface="Arial Narrow" pitchFamily="34" charset="0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 Narrow" pitchFamily="34" charset="0"/>
                        </a:rPr>
                        <a:t>No. of Message</a:t>
                      </a:r>
                      <a:endParaRPr lang="en-IN" sz="1400" b="1" dirty="0">
                        <a:latin typeface="Arial Narrow" pitchFamily="34" charset="0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 Narrow" pitchFamily="34" charset="0"/>
                        </a:rPr>
                        <a:t>No. of </a:t>
                      </a:r>
                      <a:r>
                        <a:rPr lang="en-US" sz="1400" b="1" dirty="0" err="1">
                          <a:latin typeface="Arial Narrow" pitchFamily="34" charset="0"/>
                        </a:rPr>
                        <a:t>Benefi</a:t>
                      </a:r>
                      <a:endParaRPr lang="en-IN" sz="1400" b="1" dirty="0">
                        <a:latin typeface="Arial Narrow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Arial Narrow" pitchFamily="34" charset="0"/>
                        </a:rPr>
                        <a:t>ciary</a:t>
                      </a:r>
                      <a:endParaRPr lang="en-IN" sz="1400" b="1" dirty="0">
                        <a:latin typeface="Arial Narrow" pitchFamily="34" charset="0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 Narrow" pitchFamily="34" charset="0"/>
                        </a:rPr>
                        <a:t>No. of Message</a:t>
                      </a:r>
                      <a:endParaRPr lang="en-IN" sz="1400" b="1" dirty="0">
                        <a:latin typeface="Arial Narrow" pitchFamily="34" charset="0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 Narrow" pitchFamily="34" charset="0"/>
                        </a:rPr>
                        <a:t>No. of </a:t>
                      </a:r>
                      <a:r>
                        <a:rPr lang="en-US" sz="1400" b="1" dirty="0" err="1">
                          <a:latin typeface="Arial Narrow" pitchFamily="34" charset="0"/>
                        </a:rPr>
                        <a:t>Benef</a:t>
                      </a:r>
                      <a:endParaRPr lang="en-IN" sz="1400" b="1" dirty="0">
                        <a:latin typeface="Arial Narrow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Arial Narrow" pitchFamily="34" charset="0"/>
                        </a:rPr>
                        <a:t>iciary</a:t>
                      </a:r>
                      <a:endParaRPr lang="en-IN" sz="1400" b="1" dirty="0">
                        <a:latin typeface="Arial Narrow" pitchFamily="34" charset="0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 Narrow" pitchFamily="34" charset="0"/>
                        </a:rPr>
                        <a:t>No. of Message</a:t>
                      </a:r>
                      <a:endParaRPr lang="en-IN" sz="1400" b="1" dirty="0">
                        <a:latin typeface="Arial Narrow" pitchFamily="34" charset="0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 Narrow" pitchFamily="34" charset="0"/>
                        </a:rPr>
                        <a:t>No. of </a:t>
                      </a:r>
                      <a:r>
                        <a:rPr lang="en-US" sz="1400" b="1" dirty="0" err="1">
                          <a:latin typeface="Arial Narrow" pitchFamily="34" charset="0"/>
                        </a:rPr>
                        <a:t>Benef</a:t>
                      </a:r>
                      <a:endParaRPr lang="en-IN" sz="1400" b="1" dirty="0">
                        <a:latin typeface="Arial Narrow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Arial Narrow" pitchFamily="34" charset="0"/>
                        </a:rPr>
                        <a:t>iciary</a:t>
                      </a:r>
                      <a:endParaRPr lang="en-IN" sz="1400" b="1" dirty="0">
                        <a:latin typeface="Arial Narrow" pitchFamily="34" charset="0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 Narrow" pitchFamily="34" charset="0"/>
                        </a:rPr>
                        <a:t>No. of Message</a:t>
                      </a:r>
                      <a:endParaRPr lang="en-IN" sz="1400" b="1" dirty="0">
                        <a:latin typeface="Arial Narrow" pitchFamily="34" charset="0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 Narrow" pitchFamily="34" charset="0"/>
                        </a:rPr>
                        <a:t>No. of </a:t>
                      </a:r>
                      <a:r>
                        <a:rPr lang="en-US" sz="1400" b="1" dirty="0" err="1">
                          <a:latin typeface="Arial Narrow" pitchFamily="34" charset="0"/>
                        </a:rPr>
                        <a:t>Benefi</a:t>
                      </a:r>
                      <a:endParaRPr lang="en-IN" sz="1400" b="1" dirty="0">
                        <a:latin typeface="Arial Narrow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Arial Narrow" pitchFamily="34" charset="0"/>
                        </a:rPr>
                        <a:t>ciary</a:t>
                      </a:r>
                      <a:endParaRPr lang="en-IN" sz="1400" b="1" dirty="0">
                        <a:latin typeface="Arial Narrow" pitchFamily="34" charset="0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0685" marR="60685" marT="0" marB="0" anchor="ctr"/>
                </a:tc>
              </a:tr>
              <a:tr h="5394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 Narrow" pitchFamily="34" charset="0"/>
                        </a:rPr>
                        <a:t>Text only</a:t>
                      </a:r>
                      <a:endParaRPr lang="en-IN" sz="1400" dirty="0">
                        <a:latin typeface="Arial Narrow" pitchFamily="34" charset="0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50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100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50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100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-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-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10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50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50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100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-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-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210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350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0685" marR="60685" marT="0" marB="0" anchor="ctr"/>
                </a:tc>
              </a:tr>
              <a:tr h="8190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 Narrow" pitchFamily="34" charset="0"/>
                        </a:rPr>
                        <a:t>Voice only</a:t>
                      </a:r>
                      <a:endParaRPr lang="en-IN" sz="1400" dirty="0">
                        <a:latin typeface="Arial Narrow" pitchFamily="34" charset="0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50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100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50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100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-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-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10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50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50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100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-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-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160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350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0685" marR="60685" marT="0" marB="0" anchor="ctr"/>
                </a:tc>
              </a:tr>
              <a:tr h="12285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 Narrow" pitchFamily="34" charset="0"/>
                        </a:rPr>
                        <a:t>Voice and Text both</a:t>
                      </a:r>
                      <a:endParaRPr lang="en-IN" sz="1400" dirty="0">
                        <a:latin typeface="Arial Narrow" pitchFamily="34" charset="0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50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100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50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100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-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-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-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-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50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100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-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-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150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300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0685" marR="60685" marT="0" marB="0" anchor="ctr"/>
                </a:tc>
              </a:tr>
              <a:tr h="5118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 Narrow" pitchFamily="34" charset="0"/>
                        </a:rPr>
                        <a:t>Total</a:t>
                      </a:r>
                      <a:endParaRPr lang="en-IN" sz="1400" b="1" dirty="0">
                        <a:latin typeface="Arial Narrow" pitchFamily="34" charset="0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latin typeface="Arial Narrow" pitchFamily="34" charset="0"/>
                        </a:rPr>
                        <a:t>150</a:t>
                      </a:r>
                      <a:endParaRPr lang="en-IN" sz="1400" b="1" dirty="0">
                        <a:latin typeface="Arial Narrow" pitchFamily="34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latin typeface="Arial Narrow" pitchFamily="34" charset="0"/>
                        </a:rPr>
                        <a:t>300</a:t>
                      </a:r>
                      <a:endParaRPr lang="en-IN" sz="1400" b="1" dirty="0">
                        <a:latin typeface="Arial Narrow" pitchFamily="34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latin typeface="Arial Narrow" pitchFamily="34" charset="0"/>
                        </a:rPr>
                        <a:t>150</a:t>
                      </a:r>
                      <a:endParaRPr lang="en-IN" sz="1400" b="1" dirty="0">
                        <a:latin typeface="Arial Narrow" pitchFamily="34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latin typeface="Arial Narrow" pitchFamily="34" charset="0"/>
                        </a:rPr>
                        <a:t>300</a:t>
                      </a:r>
                      <a:endParaRPr lang="en-IN" sz="1400" b="1" dirty="0">
                        <a:latin typeface="Arial Narrow" pitchFamily="34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latin typeface="Arial Narrow" pitchFamily="34" charset="0"/>
                        </a:rPr>
                        <a:t>-</a:t>
                      </a:r>
                      <a:endParaRPr lang="en-IN" sz="1400" b="1" dirty="0">
                        <a:latin typeface="Arial Narrow" pitchFamily="34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latin typeface="Arial Narrow" pitchFamily="34" charset="0"/>
                        </a:rPr>
                        <a:t>-</a:t>
                      </a:r>
                      <a:endParaRPr lang="en-IN" sz="1400" b="1" dirty="0">
                        <a:latin typeface="Arial Narrow" pitchFamily="34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latin typeface="Arial Narrow" pitchFamily="34" charset="0"/>
                        </a:rPr>
                        <a:t>20</a:t>
                      </a:r>
                      <a:endParaRPr lang="en-IN" sz="1400" b="1" dirty="0">
                        <a:latin typeface="Arial Narrow" pitchFamily="34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latin typeface="Arial Narrow" pitchFamily="34" charset="0"/>
                        </a:rPr>
                        <a:t>100</a:t>
                      </a:r>
                      <a:endParaRPr lang="en-IN" sz="1400" b="1" dirty="0">
                        <a:latin typeface="Arial Narrow" pitchFamily="34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latin typeface="Arial Narrow" pitchFamily="34" charset="0"/>
                        </a:rPr>
                        <a:t>150</a:t>
                      </a:r>
                      <a:endParaRPr lang="en-IN" sz="1400" b="1" dirty="0">
                        <a:latin typeface="Arial Narrow" pitchFamily="34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latin typeface="Arial Narrow" pitchFamily="34" charset="0"/>
                        </a:rPr>
                        <a:t>300</a:t>
                      </a:r>
                      <a:endParaRPr lang="en-IN" sz="1400" b="1" dirty="0">
                        <a:latin typeface="Arial Narrow" pitchFamily="34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latin typeface="Arial Narrow" pitchFamily="34" charset="0"/>
                        </a:rPr>
                        <a:t>-</a:t>
                      </a:r>
                      <a:endParaRPr lang="en-IN" sz="1400" b="1" dirty="0">
                        <a:latin typeface="Arial Narrow" pitchFamily="34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latin typeface="Arial Narrow" pitchFamily="34" charset="0"/>
                        </a:rPr>
                        <a:t>-</a:t>
                      </a:r>
                      <a:endParaRPr lang="en-IN" sz="1400" b="1" dirty="0">
                        <a:latin typeface="Arial Narrow" pitchFamily="34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latin typeface="Arial Narrow" pitchFamily="34" charset="0"/>
                        </a:rPr>
                        <a:t>520</a:t>
                      </a:r>
                      <a:endParaRPr lang="en-IN" sz="1400" b="1" dirty="0">
                        <a:latin typeface="Arial Narrow" pitchFamily="34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0685" marR="60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latin typeface="Arial Narrow" pitchFamily="34" charset="0"/>
                        </a:rPr>
                        <a:t>1000</a:t>
                      </a:r>
                      <a:endParaRPr lang="en-IN" sz="1400" b="1" dirty="0" smtClean="0">
                        <a:latin typeface="Arial Narrow" pitchFamily="34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0685" marR="60685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856984" cy="648072"/>
          </a:xfrm>
          <a:ln/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anchor="ctr" anchorCtr="0"/>
          <a:lstStyle/>
          <a:p>
            <a:r>
              <a:rPr sz="3600" b="1" dirty="0"/>
              <a:t/>
            </a:r>
            <a:br>
              <a:rPr sz="3600" b="1" dirty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2800" b="1" dirty="0" smtClean="0">
                <a:latin typeface="Bahnschrift SemiBold Condensed" pitchFamily="34" charset="0"/>
              </a:rPr>
              <a:t>Contingency </a:t>
            </a:r>
            <a:r>
              <a:rPr lang="en-US" sz="2800" b="1" dirty="0">
                <a:latin typeface="Bahnschrift SemiBold Condensed" pitchFamily="34" charset="0"/>
              </a:rPr>
              <a:t>Planning for </a:t>
            </a:r>
            <a:r>
              <a:rPr lang="en-US" sz="2800" b="1" dirty="0">
                <a:solidFill>
                  <a:srgbClr val="002060"/>
                </a:solidFill>
                <a:latin typeface="Bahnschrift SemiBold Condensed" pitchFamily="34" charset="0"/>
              </a:rPr>
              <a:t>2023</a:t>
            </a:r>
            <a:r>
              <a:rPr lang="en-US" altLang="x-none" sz="2000" b="1" dirty="0"/>
              <a:t/>
            </a:r>
            <a:br>
              <a:rPr lang="en-US" altLang="x-none" sz="2000" b="1" dirty="0"/>
            </a:br>
            <a:r>
              <a:rPr sz="2000" b="1" dirty="0" smtClean="0"/>
              <a:t> </a:t>
            </a:r>
            <a:r>
              <a:rPr lang="en-IN" altLang="x-none" dirty="0"/>
              <a:t/>
            </a:r>
            <a:br>
              <a:rPr lang="en-IN" altLang="x-none" dirty="0"/>
            </a:br>
            <a:endParaRPr lang="en-IN" altLang="x-non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7846930"/>
              </p:ext>
            </p:extLst>
          </p:nvPr>
        </p:nvGraphicFramePr>
        <p:xfrm>
          <a:off x="179512" y="1832394"/>
          <a:ext cx="8856984" cy="4806308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670571"/>
                <a:gridCol w="1694642"/>
                <a:gridCol w="1433294"/>
                <a:gridCol w="1469745"/>
                <a:gridCol w="1295054"/>
                <a:gridCol w="1293678"/>
              </a:tblGrid>
              <a:tr h="44647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 Narrow" pitchFamily="34" charset="0"/>
                        </a:rPr>
                        <a:t>Contingency (Drought/ Flood/ Cyclone/ </a:t>
                      </a:r>
                      <a:r>
                        <a:rPr lang="en-US" sz="1400" b="1" dirty="0" smtClean="0">
                          <a:latin typeface="Arial Narrow" pitchFamily="34" charset="0"/>
                        </a:rPr>
                        <a:t>Hailstorm Any </a:t>
                      </a:r>
                      <a:r>
                        <a:rPr lang="en-US" sz="1400" b="1" dirty="0">
                          <a:latin typeface="Arial Narrow" pitchFamily="34" charset="0"/>
                        </a:rPr>
                        <a:t>other please specify)</a:t>
                      </a:r>
                      <a:endParaRPr lang="en-IN" sz="1400" b="1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 Narrow" pitchFamily="34" charset="0"/>
                        </a:rPr>
                        <a:t>Proposed Measure </a:t>
                      </a:r>
                      <a:endParaRPr lang="en-IN" sz="1400" b="1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 Narrow" pitchFamily="34" charset="0"/>
                        </a:rPr>
                        <a:t>Proposed Area (In ha.) to be covered</a:t>
                      </a:r>
                      <a:endParaRPr lang="en-IN" sz="1400" b="1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 Narrow" pitchFamily="34" charset="0"/>
                        </a:rPr>
                        <a:t>Number of beneficiaries proposed to be covered</a:t>
                      </a:r>
                      <a:endParaRPr lang="en-IN" sz="1400" b="1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69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 Narrow" pitchFamily="34" charset="0"/>
                        </a:rPr>
                        <a:t>General</a:t>
                      </a:r>
                      <a:endParaRPr lang="en-IN" sz="1400" b="1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 Narrow" pitchFamily="34" charset="0"/>
                        </a:rPr>
                        <a:t>SC/ST</a:t>
                      </a:r>
                      <a:endParaRPr lang="en-IN" sz="1400" b="1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 Narrow" pitchFamily="34" charset="0"/>
                        </a:rPr>
                        <a:t>Total</a:t>
                      </a:r>
                      <a:endParaRPr lang="en-IN" sz="1400" b="1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</a:tr>
              <a:tr h="4295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 Narrow" pitchFamily="34" charset="0"/>
                        </a:rPr>
                        <a:t>Introduction of new variety or crop</a:t>
                      </a:r>
                      <a:endParaRPr lang="en-IN" sz="1400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latin typeface="Arial Narrow" pitchFamily="34" charset="0"/>
                        </a:rPr>
                        <a:t>5</a:t>
                      </a:r>
                      <a:endParaRPr lang="en-IN" sz="1400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latin typeface="Arial Narrow" pitchFamily="34" charset="0"/>
                        </a:rPr>
                        <a:t>-</a:t>
                      </a:r>
                      <a:endParaRPr lang="en-IN" sz="1400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latin typeface="Arial Narrow" pitchFamily="34" charset="0"/>
                        </a:rPr>
                        <a:t>20</a:t>
                      </a:r>
                      <a:endParaRPr lang="en-IN" sz="1400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latin typeface="Arial Narrow" pitchFamily="34" charset="0"/>
                        </a:rPr>
                        <a:t>20</a:t>
                      </a:r>
                      <a:endParaRPr lang="en-IN" sz="1400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</a:tr>
              <a:tr h="2247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</a:tr>
              <a:tr h="6542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 Narrow" pitchFamily="34" charset="0"/>
                        </a:rPr>
                        <a:t>Introduction of Resource Conservation Technologies</a:t>
                      </a:r>
                      <a:endParaRPr lang="en-IN" sz="1400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latin typeface="Arial Narrow" pitchFamily="34" charset="0"/>
                        </a:rPr>
                        <a:t>-</a:t>
                      </a:r>
                      <a:endParaRPr lang="en-IN" sz="1400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latin typeface="Arial Narrow" pitchFamily="34" charset="0"/>
                        </a:rPr>
                        <a:t>-</a:t>
                      </a:r>
                      <a:endParaRPr lang="en-IN" sz="1400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latin typeface="Arial Narrow" pitchFamily="34" charset="0"/>
                        </a:rPr>
                        <a:t>-</a:t>
                      </a:r>
                      <a:endParaRPr lang="en-IN" sz="1400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latin typeface="Arial Narrow" pitchFamily="34" charset="0"/>
                        </a:rPr>
                        <a:t>-</a:t>
                      </a:r>
                      <a:endParaRPr lang="en-IN" sz="1400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</a:tr>
              <a:tr h="2247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</a:tr>
              <a:tr h="4295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 Narrow" pitchFamily="34" charset="0"/>
                        </a:rPr>
                        <a:t>Distribution of seeds and planting materials</a:t>
                      </a:r>
                      <a:endParaRPr lang="en-IN" sz="1400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latin typeface="Arial Narrow" pitchFamily="34" charset="0"/>
                        </a:rPr>
                        <a:t>10</a:t>
                      </a:r>
                      <a:endParaRPr lang="en-IN" sz="1400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latin typeface="Arial Narrow" pitchFamily="34" charset="0"/>
                        </a:rPr>
                        <a:t>-</a:t>
                      </a:r>
                      <a:endParaRPr lang="en-IN" sz="1400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latin typeface="Arial Narrow" pitchFamily="34" charset="0"/>
                        </a:rPr>
                        <a:t>125</a:t>
                      </a:r>
                      <a:endParaRPr lang="en-IN" sz="1400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latin typeface="Arial Narrow" pitchFamily="34" charset="0"/>
                        </a:rPr>
                        <a:t>125</a:t>
                      </a:r>
                      <a:endParaRPr lang="en-IN" sz="1400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</a:tr>
              <a:tr h="2247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IN" sz="1400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</a:tr>
              <a:tr h="4295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Training and demonstration</a:t>
                      </a:r>
                      <a:endParaRPr lang="en-IN" sz="1400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latin typeface="Arial Narrow" pitchFamily="34" charset="0"/>
                          <a:ea typeface="+mn-ea"/>
                          <a:cs typeface="+mn-cs"/>
                        </a:rPr>
                        <a:t>10</a:t>
                      </a:r>
                      <a:endParaRPr lang="en-IN" sz="1400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latin typeface="Arial Narrow" pitchFamily="34" charset="0"/>
                        </a:rPr>
                        <a:t>-</a:t>
                      </a:r>
                      <a:endParaRPr lang="en-IN" sz="1400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latin typeface="Arial Narrow" pitchFamily="34" charset="0"/>
                        </a:rPr>
                        <a:t>-</a:t>
                      </a:r>
                      <a:endParaRPr lang="en-IN" sz="1400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130</a:t>
                      </a:r>
                      <a:endParaRPr lang="en-US" sz="1400" dirty="0" smtClean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</a:tr>
              <a:tr h="2461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IN" sz="1400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</a:tr>
              <a:tr h="6542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Any other (Please specify)</a:t>
                      </a:r>
                      <a:endParaRPr lang="en-IN" sz="1400" dirty="0" smtClean="0">
                        <a:latin typeface="Arial Narrow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79512" y="1052737"/>
            <a:ext cx="8856984" cy="576063"/>
          </a:xfrm>
          <a:prstGeom prst="rect">
            <a:avLst/>
          </a:prstGeom>
          <a:ln w="9525"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anchor="ctr" anchorCtr="0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2500" b="1" dirty="0" smtClean="0">
                <a:latin typeface="Bahnschrift SemiBold Condensed" pitchFamily="34" charset="0"/>
              </a:rPr>
              <a:t>a. Crop based Contingency planning </a:t>
            </a:r>
            <a:r>
              <a:rPr lang="en-US" altLang="x-none" dirty="0" smtClean="0"/>
              <a:t/>
            </a:r>
            <a:br>
              <a:rPr lang="en-US" altLang="x-none" dirty="0" smtClean="0"/>
            </a:br>
            <a:endParaRPr lang="en-US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008112"/>
          </a:xfrm>
          <a:ln/>
          <a:effectLst>
            <a:glow rad="101600">
              <a:schemeClr val="accent2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anchor="ctr" anchorCtr="0"/>
          <a:lstStyle/>
          <a:p>
            <a:r>
              <a:rPr sz="2500" b="1" dirty="0">
                <a:latin typeface="Bahnschrift SemiBold Condensed" pitchFamily="34" charset="0"/>
              </a:rPr>
              <a:t>Functional linkages to be established </a:t>
            </a:r>
            <a:r>
              <a:rPr lang="en-US" sz="2500" b="1" dirty="0" smtClean="0">
                <a:latin typeface="Bahnschrift SemiBold Condensed" pitchFamily="34" charset="0"/>
              </a:rPr>
              <a:t/>
            </a:r>
            <a:br>
              <a:rPr lang="en-US" sz="2500" b="1" dirty="0" smtClean="0">
                <a:latin typeface="Bahnschrift SemiBold Condensed" pitchFamily="34" charset="0"/>
              </a:rPr>
            </a:br>
            <a:r>
              <a:rPr sz="2500" b="1" dirty="0" smtClean="0">
                <a:latin typeface="Bahnschrift SemiBold Condensed" pitchFamily="34" charset="0"/>
              </a:rPr>
              <a:t>with </a:t>
            </a:r>
            <a:r>
              <a:rPr sz="2500" b="1" dirty="0">
                <a:latin typeface="Bahnschrift SemiBold Condensed" pitchFamily="34" charset="0"/>
              </a:rPr>
              <a:t>different organizations during </a:t>
            </a:r>
            <a:r>
              <a:rPr sz="2500" b="1" dirty="0" smtClean="0">
                <a:solidFill>
                  <a:srgbClr val="002060"/>
                </a:solidFill>
                <a:latin typeface="Bahnschrift SemiBold Condensed" pitchFamily="34" charset="0"/>
              </a:rPr>
              <a:t>202</a:t>
            </a:r>
            <a:r>
              <a:rPr lang="en-US" sz="2500" b="1" dirty="0" smtClean="0">
                <a:solidFill>
                  <a:srgbClr val="002060"/>
                </a:solidFill>
                <a:latin typeface="Bahnschrift SemiBold Condensed" pitchFamily="34" charset="0"/>
              </a:rPr>
              <a:t>3</a:t>
            </a:r>
            <a:endParaRPr lang="en-IN" altLang="x-none" sz="2500" dirty="0">
              <a:latin typeface="Bahnschrift SemiBold Condensed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0989173"/>
              </p:ext>
            </p:extLst>
          </p:nvPr>
        </p:nvGraphicFramePr>
        <p:xfrm>
          <a:off x="179512" y="1412776"/>
          <a:ext cx="8784976" cy="5103045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985080"/>
                <a:gridCol w="3407409"/>
                <a:gridCol w="4392487"/>
              </a:tblGrid>
              <a:tr h="8633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 dirty="0" smtClean="0">
                          <a:latin typeface="Arial Narrow" pitchFamily="34" charset="0"/>
                        </a:rPr>
                        <a:t>Sl.</a:t>
                      </a:r>
                      <a:r>
                        <a:rPr lang="en-US" sz="150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1500" dirty="0" smtClean="0">
                          <a:latin typeface="Arial Narrow" pitchFamily="34" charset="0"/>
                        </a:rPr>
                        <a:t>No.</a:t>
                      </a:r>
                      <a:endParaRPr lang="en-IN" sz="1500" b="1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 dirty="0" smtClean="0">
                          <a:latin typeface="Arial Narrow" pitchFamily="34" charset="0"/>
                        </a:rPr>
                        <a:t> Name of organization</a:t>
                      </a:r>
                      <a:endParaRPr lang="en-IN" sz="1500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 dirty="0">
                          <a:latin typeface="Arial Narrow" pitchFamily="34" charset="0"/>
                        </a:rPr>
                        <a:t>Nature of linkage</a:t>
                      </a:r>
                      <a:endParaRPr lang="en-IN" sz="1500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</a:tr>
              <a:tr h="528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 dirty="0">
                          <a:latin typeface="Arial Narrow" pitchFamily="34" charset="0"/>
                        </a:rPr>
                        <a:t>1.</a:t>
                      </a:r>
                      <a:endParaRPr lang="en-IN" sz="1500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 dirty="0" smtClean="0">
                          <a:latin typeface="Arial Narrow" pitchFamily="34" charset="0"/>
                        </a:rPr>
                        <a:t>State  Department of  Agriculture</a:t>
                      </a:r>
                      <a:r>
                        <a:rPr lang="en-US" sz="1500" baseline="0" dirty="0" smtClean="0">
                          <a:latin typeface="Arial Narrow" pitchFamily="34" charset="0"/>
                        </a:rPr>
                        <a:t> </a:t>
                      </a:r>
                      <a:endParaRPr lang="en-IN" sz="1500" b="0" i="0" dirty="0">
                        <a:latin typeface="Arial Narrow" pitchFamily="34" charset="0"/>
                        <a:ea typeface="Batang" pitchFamily="18" charset="-127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 dirty="0" smtClean="0">
                          <a:latin typeface="Arial Narrow" pitchFamily="34" charset="0"/>
                        </a:rPr>
                        <a:t>Supply of subsidized inputs</a:t>
                      </a:r>
                      <a:r>
                        <a:rPr lang="en-US" sz="1500" baseline="0" dirty="0" smtClean="0">
                          <a:latin typeface="Arial Narrow" pitchFamily="34" charset="0"/>
                        </a:rPr>
                        <a:t> like chemicals, farm machinery etc</a:t>
                      </a:r>
                      <a:endParaRPr lang="en-US" sz="1500" b="0" dirty="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28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 dirty="0">
                          <a:latin typeface="Arial Narrow" pitchFamily="34" charset="0"/>
                        </a:rPr>
                        <a:t>2.</a:t>
                      </a:r>
                      <a:endParaRPr lang="en-IN" sz="1500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 dirty="0" smtClean="0">
                          <a:latin typeface="Arial Narrow" pitchFamily="34" charset="0"/>
                        </a:rPr>
                        <a:t>State  Department of Horticulture</a:t>
                      </a:r>
                      <a:endParaRPr lang="en-IN" sz="1500" b="0" i="0" dirty="0">
                        <a:latin typeface="Arial Narrow" pitchFamily="34" charset="0"/>
                        <a:ea typeface="Batang" pitchFamily="18" charset="-127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 dirty="0" smtClean="0">
                          <a:latin typeface="Arial Narrow" pitchFamily="34" charset="0"/>
                        </a:rPr>
                        <a:t>Supply of subsidized</a:t>
                      </a:r>
                      <a:r>
                        <a:rPr lang="en-US" sz="1500" baseline="0" dirty="0" smtClean="0">
                          <a:latin typeface="Arial Narrow" pitchFamily="34" charset="0"/>
                        </a:rPr>
                        <a:t>  inputs like HDPE pipes,  Chemicals etc</a:t>
                      </a:r>
                      <a:endParaRPr lang="en-US" sz="1500" b="0" dirty="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18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 dirty="0">
                          <a:latin typeface="Arial Narrow" pitchFamily="34" charset="0"/>
                        </a:rPr>
                        <a:t>3.</a:t>
                      </a:r>
                      <a:endParaRPr lang="en-IN" sz="1500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500" dirty="0" smtClean="0">
                          <a:latin typeface="Arial Narrow" pitchFamily="34" charset="0"/>
                        </a:rPr>
                        <a:t>FOCUS</a:t>
                      </a:r>
                      <a:endParaRPr lang="en-IN" sz="1500" b="0" i="0" dirty="0">
                        <a:latin typeface="Arial Narrow" pitchFamily="34" charset="0"/>
                        <a:ea typeface="Batang" pitchFamily="18" charset="-127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 dirty="0" smtClean="0">
                          <a:latin typeface="Arial Narrow" pitchFamily="34" charset="0"/>
                        </a:rPr>
                        <a:t>Research linkage for conducting trials</a:t>
                      </a:r>
                      <a:endParaRPr lang="en-US" sz="1500" b="0" dirty="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18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 dirty="0" smtClean="0">
                          <a:latin typeface="Arial Narrow" pitchFamily="34" charset="0"/>
                        </a:rPr>
                        <a:t>4</a:t>
                      </a:r>
                      <a:endParaRPr lang="en-IN" sz="1500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 dirty="0" smtClean="0">
                          <a:latin typeface="Arial Narrow" pitchFamily="34" charset="0"/>
                        </a:rPr>
                        <a:t>ATMA</a:t>
                      </a:r>
                      <a:endParaRPr lang="en-IN" sz="1500" b="0" i="0" dirty="0">
                        <a:latin typeface="Arial Narrow" pitchFamily="34" charset="0"/>
                        <a:ea typeface="Batang" pitchFamily="18" charset="-127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 dirty="0" smtClean="0">
                          <a:latin typeface="Arial Narrow" pitchFamily="34" charset="0"/>
                        </a:rPr>
                        <a:t>Resource person </a:t>
                      </a:r>
                      <a:endParaRPr lang="en-US" sz="1500" b="0" dirty="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28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 dirty="0" smtClean="0">
                          <a:latin typeface="Arial Narrow" pitchFamily="34" charset="0"/>
                        </a:rPr>
                        <a:t>5</a:t>
                      </a:r>
                      <a:endParaRPr lang="en-IN" sz="1500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500" dirty="0" smtClean="0">
                          <a:latin typeface="Arial Narrow" pitchFamily="34" charset="0"/>
                        </a:rPr>
                        <a:t> NABARD</a:t>
                      </a:r>
                      <a:endParaRPr lang="en-IN" sz="1500" b="0" i="0" dirty="0">
                        <a:latin typeface="Arial Narrow" pitchFamily="34" charset="0"/>
                        <a:ea typeface="Batang" pitchFamily="18" charset="-127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 dirty="0" smtClean="0">
                          <a:latin typeface="Arial Narrow" pitchFamily="34" charset="0"/>
                        </a:rPr>
                        <a:t>Provided</a:t>
                      </a:r>
                      <a:r>
                        <a:rPr lang="en-US" sz="1500" baseline="0" dirty="0" smtClean="0">
                          <a:latin typeface="Arial Narrow" pitchFamily="34" charset="0"/>
                        </a:rPr>
                        <a:t> Fund for Self Help Group  formation , Training and  Project Sanctioning</a:t>
                      </a:r>
                      <a:endParaRPr lang="en-US" sz="1500" b="0" dirty="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18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 dirty="0" smtClean="0">
                          <a:latin typeface="Arial Narrow" pitchFamily="34" charset="0"/>
                        </a:rPr>
                        <a:t>6</a:t>
                      </a:r>
                      <a:endParaRPr lang="en-IN" sz="1500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500" dirty="0" smtClean="0">
                          <a:latin typeface="Arial Narrow" pitchFamily="34" charset="0"/>
                        </a:rPr>
                        <a:t>BDO</a:t>
                      </a:r>
                      <a:endParaRPr lang="en-IN" sz="1500" b="0" i="0" dirty="0">
                        <a:latin typeface="Arial Narrow" pitchFamily="34" charset="0"/>
                        <a:ea typeface="Batang" pitchFamily="18" charset="-127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latin typeface="Arial Narrow" pitchFamily="34" charset="0"/>
                        </a:rPr>
                        <a:t>Supply of</a:t>
                      </a:r>
                      <a:r>
                        <a:rPr lang="en-US" sz="1500" baseline="0" dirty="0" smtClean="0">
                          <a:latin typeface="Arial Narrow" pitchFamily="34" charset="0"/>
                        </a:rPr>
                        <a:t> inputs like pipes and sprayer</a:t>
                      </a:r>
                      <a:endParaRPr lang="en-US" sz="1500" b="0" dirty="0" smtClean="0"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18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 dirty="0" smtClean="0">
                          <a:latin typeface="Arial Narrow" pitchFamily="34" charset="0"/>
                        </a:rPr>
                        <a:t>7</a:t>
                      </a:r>
                      <a:endParaRPr lang="en-IN" sz="1500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500" dirty="0" smtClean="0">
                          <a:latin typeface="Arial Narrow" pitchFamily="34" charset="0"/>
                        </a:rPr>
                        <a:t> DRDA</a:t>
                      </a:r>
                      <a:endParaRPr lang="en-IN" sz="1500" b="0" i="0" dirty="0">
                        <a:latin typeface="Arial Narrow" pitchFamily="34" charset="0"/>
                        <a:ea typeface="Batang" pitchFamily="18" charset="-127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latin typeface="Arial Narrow" pitchFamily="34" charset="0"/>
                        </a:rPr>
                        <a:t>Resource</a:t>
                      </a:r>
                      <a:r>
                        <a:rPr lang="en-US" sz="1500" baseline="0" dirty="0" smtClean="0">
                          <a:latin typeface="Arial Narrow" pitchFamily="34" charset="0"/>
                        </a:rPr>
                        <a:t> person </a:t>
                      </a:r>
                      <a:endParaRPr lang="en-US" sz="1500" b="0" dirty="0" smtClean="0"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18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 dirty="0" smtClean="0">
                          <a:latin typeface="Arial Narrow" pitchFamily="34" charset="0"/>
                        </a:rPr>
                        <a:t>8</a:t>
                      </a:r>
                      <a:endParaRPr lang="en-IN" sz="1500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500" dirty="0" smtClean="0">
                          <a:latin typeface="Arial Narrow" pitchFamily="34" charset="0"/>
                        </a:rPr>
                        <a:t> Rural</a:t>
                      </a:r>
                      <a:r>
                        <a:rPr lang="en-IN" sz="1500" baseline="0" dirty="0" smtClean="0">
                          <a:latin typeface="Arial Narrow" pitchFamily="34" charset="0"/>
                        </a:rPr>
                        <a:t> Development /MzSRLM </a:t>
                      </a:r>
                      <a:endParaRPr lang="en-IN" sz="1500" b="0" i="0" dirty="0">
                        <a:latin typeface="Arial Narrow" pitchFamily="34" charset="0"/>
                        <a:ea typeface="Batang" pitchFamily="18" charset="-127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 dirty="0" smtClean="0">
                          <a:latin typeface="Arial Narrow" pitchFamily="34" charset="0"/>
                        </a:rPr>
                        <a:t>Resource</a:t>
                      </a:r>
                      <a:r>
                        <a:rPr lang="en-US" sz="1500" baseline="0" dirty="0" smtClean="0">
                          <a:latin typeface="Arial Narrow" pitchFamily="34" charset="0"/>
                        </a:rPr>
                        <a:t> person </a:t>
                      </a:r>
                      <a:endParaRPr lang="en-US" sz="1500" b="0" dirty="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28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 dirty="0" smtClean="0">
                          <a:latin typeface="Arial Narrow" pitchFamily="34" charset="0"/>
                        </a:rPr>
                        <a:t>9</a:t>
                      </a:r>
                      <a:endParaRPr lang="en-IN" sz="1500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500" dirty="0" smtClean="0">
                          <a:latin typeface="Arial Narrow" pitchFamily="34" charset="0"/>
                        </a:rPr>
                        <a:t> NGOs</a:t>
                      </a:r>
                      <a:r>
                        <a:rPr lang="en-IN" sz="1500" baseline="0" dirty="0" smtClean="0">
                          <a:latin typeface="Arial Narrow" pitchFamily="34" charset="0"/>
                        </a:rPr>
                        <a:t> AMFU, SHG</a:t>
                      </a:r>
                      <a:endParaRPr lang="en-IN" sz="1500" b="0" i="0" dirty="0">
                        <a:latin typeface="Arial Narrow" pitchFamily="34" charset="0"/>
                        <a:ea typeface="Batang" pitchFamily="18" charset="-127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 dirty="0" smtClean="0">
                          <a:latin typeface="Arial Narrow" pitchFamily="34" charset="0"/>
                        </a:rPr>
                        <a:t>Technology transfer, Awareness programme,</a:t>
                      </a:r>
                      <a:r>
                        <a:rPr lang="en-US" sz="150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1500" dirty="0" smtClean="0">
                          <a:latin typeface="Arial Narrow" pitchFamily="34" charset="0"/>
                        </a:rPr>
                        <a:t> Celebration of</a:t>
                      </a:r>
                      <a:r>
                        <a:rPr lang="en-US" sz="1500" baseline="0" dirty="0" smtClean="0">
                          <a:latin typeface="Arial Narrow" pitchFamily="34" charset="0"/>
                        </a:rPr>
                        <a:t>  </a:t>
                      </a:r>
                      <a:r>
                        <a:rPr lang="en-US" sz="1500" dirty="0" smtClean="0">
                          <a:latin typeface="Arial Narrow" pitchFamily="34" charset="0"/>
                        </a:rPr>
                        <a:t>important days </a:t>
                      </a:r>
                      <a:endParaRPr lang="en-US" sz="1500" b="0" dirty="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28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 dirty="0" smtClean="0">
                          <a:latin typeface="Arial Narrow" pitchFamily="34" charset="0"/>
                        </a:rPr>
                        <a:t>10</a:t>
                      </a:r>
                      <a:endParaRPr lang="en-IN" sz="1500" dirty="0">
                        <a:latin typeface="Arial Narrow" pitchFamily="34" charset="0"/>
                        <a:ea typeface="Times New Roman" panose="02020603050405020304"/>
                        <a:cs typeface="Mangal" panose="0204050305020303020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500" dirty="0" smtClean="0">
                          <a:latin typeface="Arial Narrow" pitchFamily="34" charset="0"/>
                        </a:rPr>
                        <a:t>Department of Horticulture,</a:t>
                      </a:r>
                      <a:r>
                        <a:rPr lang="en-IN" sz="1500" baseline="0" dirty="0" smtClean="0">
                          <a:latin typeface="Arial Narrow" pitchFamily="34" charset="0"/>
                        </a:rPr>
                        <a:t> Mizoram University</a:t>
                      </a:r>
                      <a:endParaRPr lang="en-IN" sz="1500" b="0" dirty="0">
                        <a:latin typeface="Arial Narrow" pitchFamily="34" charset="0"/>
                        <a:ea typeface="Times New Roman" panose="02020603050405020304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 dirty="0" smtClean="0">
                          <a:latin typeface="Arial Narrow" pitchFamily="34" charset="0"/>
                        </a:rPr>
                        <a:t>Training and Awareness programme, demonstration etc</a:t>
                      </a:r>
                      <a:endParaRPr lang="en-US" sz="1500" b="0" dirty="0">
                        <a:latin typeface="Arial Narrow" pitchFamily="34" charset="0"/>
                        <a:ea typeface="Times New Roman" panose="02020603050405020304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02630"/>
            <a:ext cx="8856984" cy="778098"/>
          </a:xfrm>
          <a:effectLst>
            <a:glow rad="101600">
              <a:schemeClr val="accent5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sz="2500" b="1" dirty="0" smtClean="0">
                <a:latin typeface="Bahnschrift SemiBold Condensed" pitchFamily="34" charset="0"/>
              </a:rPr>
              <a:t>Natural Farming proposed during 2023</a:t>
            </a:r>
            <a:endParaRPr lang="en-IN" sz="2500" b="1" dirty="0">
              <a:latin typeface="Bahnschrift SemiBold Condensed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7134256"/>
              </p:ext>
            </p:extLst>
          </p:nvPr>
        </p:nvGraphicFramePr>
        <p:xfrm>
          <a:off x="179513" y="1214912"/>
          <a:ext cx="8784976" cy="5310432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4123559"/>
                <a:gridCol w="2778921"/>
                <a:gridCol w="1882496"/>
              </a:tblGrid>
              <a:tr h="7961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 Narrow" pitchFamily="34" charset="0"/>
                        </a:rPr>
                        <a:t>Activity/ Items</a:t>
                      </a:r>
                      <a:endParaRPr lang="en-IN" sz="1600" b="1" dirty="0">
                        <a:latin typeface="Arial Narrow" pitchFamily="34" charset="0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Arial Narrow" pitchFamily="34" charset="0"/>
                        </a:rPr>
                        <a:t>  No. of  programme/ activity</a:t>
                      </a:r>
                      <a:endParaRPr lang="en-US" sz="1600" b="1" dirty="0">
                        <a:latin typeface="Arial Narrow" pitchFamily="34" charset="0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Arial Narrow" pitchFamily="34" charset="0"/>
                        </a:rPr>
                        <a:t>No. of participants</a:t>
                      </a:r>
                      <a:endParaRPr lang="en-US" sz="1600" b="1" dirty="0">
                        <a:latin typeface="Arial Narrow" pitchFamily="34" charset="0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</a:tr>
              <a:tr h="5307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 Narrow" pitchFamily="34" charset="0"/>
                        </a:rPr>
                        <a:t>1. Awareness programme</a:t>
                      </a:r>
                      <a:endParaRPr lang="en-US" sz="1600" dirty="0">
                        <a:latin typeface="Arial Narrow" pitchFamily="34" charset="0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 Narrow" pitchFamily="34" charset="0"/>
                        </a:rPr>
                        <a:t>1</a:t>
                      </a:r>
                      <a:endParaRPr lang="en-US" sz="1600" dirty="0">
                        <a:latin typeface="Arial Narrow" pitchFamily="34" charset="0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 Narrow" pitchFamily="34" charset="0"/>
                        </a:rPr>
                        <a:t>20</a:t>
                      </a:r>
                      <a:endParaRPr lang="en-US" sz="1600" dirty="0">
                        <a:latin typeface="Arial Narrow" pitchFamily="34" charset="0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</a:tr>
              <a:tr h="4422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 Narrow" pitchFamily="34" charset="0"/>
                        </a:rPr>
                        <a:t>    a. Exhibition</a:t>
                      </a:r>
                      <a:endParaRPr lang="en-US" sz="1600" dirty="0">
                        <a:latin typeface="Arial Narrow" pitchFamily="34" charset="0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 Narrow" pitchFamily="34" charset="0"/>
                        </a:rPr>
                        <a:t>-</a:t>
                      </a:r>
                      <a:endParaRPr lang="en-US" sz="1600" dirty="0">
                        <a:latin typeface="Arial Narrow" pitchFamily="34" charset="0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 Narrow" pitchFamily="34" charset="0"/>
                        </a:rPr>
                        <a:t>-</a:t>
                      </a:r>
                      <a:endParaRPr lang="en-US" sz="1600" dirty="0">
                        <a:latin typeface="Arial Narrow" pitchFamily="34" charset="0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</a:tr>
              <a:tr h="6944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 Narrow" pitchFamily="34" charset="0"/>
                        </a:rPr>
                        <a:t>    b. </a:t>
                      </a:r>
                      <a:r>
                        <a:rPr lang="en-US" sz="1600" dirty="0" err="1" smtClean="0">
                          <a:latin typeface="Arial Narrow" pitchFamily="34" charset="0"/>
                        </a:rPr>
                        <a:t>Kisan</a:t>
                      </a:r>
                      <a:r>
                        <a:rPr lang="en-US" sz="16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 Narrow" pitchFamily="34" charset="0"/>
                        </a:rPr>
                        <a:t>Goshi</a:t>
                      </a:r>
                      <a:endParaRPr lang="en-US" sz="1600" dirty="0" smtClean="0">
                        <a:latin typeface="Arial Narrow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Arial Narrow" pitchFamily="34" charset="0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 Narrow" pitchFamily="34" charset="0"/>
                        </a:rPr>
                        <a:t>-</a:t>
                      </a:r>
                      <a:endParaRPr lang="en-US" sz="1600" dirty="0">
                        <a:latin typeface="Arial Narrow" pitchFamily="34" charset="0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 Narrow" pitchFamily="34" charset="0"/>
                        </a:rPr>
                        <a:t>-</a:t>
                      </a:r>
                      <a:endParaRPr lang="en-US" sz="1600" dirty="0">
                        <a:latin typeface="Arial Narrow" pitchFamily="34" charset="0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</a:tr>
              <a:tr h="4859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 Narrow" pitchFamily="34" charset="0"/>
                        </a:rPr>
                        <a:t>    c. Campaign</a:t>
                      </a:r>
                      <a:endParaRPr lang="en-US" sz="1600" dirty="0">
                        <a:latin typeface="Arial Narrow" pitchFamily="34" charset="0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 Narrow" pitchFamily="34" charset="0"/>
                        </a:rPr>
                        <a:t>-</a:t>
                      </a:r>
                      <a:endParaRPr lang="en-US" sz="1600" dirty="0">
                        <a:latin typeface="Arial Narrow" pitchFamily="34" charset="0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 Narrow" pitchFamily="34" charset="0"/>
                        </a:rPr>
                        <a:t>-</a:t>
                      </a:r>
                      <a:endParaRPr lang="en-US" sz="1600" dirty="0">
                        <a:latin typeface="Arial Narrow" pitchFamily="34" charset="0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</a:tr>
              <a:tr h="6944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 Narrow" pitchFamily="34" charset="0"/>
                        </a:rPr>
                        <a:t>    d. Publication (Extension materials, posters, leaflets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 Narrow" pitchFamily="34" charset="0"/>
                        </a:rPr>
                        <a:t>        etc.)</a:t>
                      </a:r>
                      <a:endParaRPr lang="en-US" sz="1600" dirty="0">
                        <a:latin typeface="Arial Narrow" pitchFamily="34" charset="0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 Narrow" pitchFamily="34" charset="0"/>
                        </a:rPr>
                        <a:t>-</a:t>
                      </a:r>
                      <a:endParaRPr lang="en-US" sz="1600" dirty="0">
                        <a:latin typeface="Arial Narrow" pitchFamily="34" charset="0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 Narrow" pitchFamily="34" charset="0"/>
                        </a:rPr>
                        <a:t>-</a:t>
                      </a:r>
                      <a:endParaRPr lang="en-US" sz="1600" dirty="0">
                        <a:latin typeface="Arial Narrow" pitchFamily="34" charset="0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</a:tr>
              <a:tr h="6944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 Narrow" pitchFamily="34" charset="0"/>
                        </a:rPr>
                        <a:t>2. Training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Arial Narrow" pitchFamily="34" charset="0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 Narrow" pitchFamily="34" charset="0"/>
                        </a:rPr>
                        <a:t>2</a:t>
                      </a:r>
                      <a:endParaRPr lang="en-US" sz="1600" dirty="0">
                        <a:latin typeface="Arial Narrow" pitchFamily="34" charset="0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 Narrow" pitchFamily="34" charset="0"/>
                        </a:rPr>
                        <a:t>50</a:t>
                      </a:r>
                      <a:endParaRPr lang="en-US" sz="1600" dirty="0">
                        <a:latin typeface="Arial Narrow" pitchFamily="34" charset="0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</a:tr>
              <a:tr h="9719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 Narrow" pitchFamily="34" charset="0"/>
                        </a:rPr>
                        <a:t>3. Demonstration </a:t>
                      </a:r>
                      <a:endParaRPr lang="en-US" sz="1600" dirty="0">
                        <a:latin typeface="Arial Narrow" pitchFamily="34" charset="0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 Narrow" pitchFamily="34" charset="0"/>
                        </a:rPr>
                        <a:t>1</a:t>
                      </a:r>
                      <a:endParaRPr lang="en-US" sz="1600" dirty="0">
                        <a:latin typeface="Arial Narrow" pitchFamily="34" charset="0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 Narrow" pitchFamily="34" charset="0"/>
                        </a:rPr>
                        <a:t>3</a:t>
                      </a:r>
                      <a:endParaRPr lang="en-US" sz="1600" dirty="0">
                        <a:latin typeface="Arial Narrow" pitchFamily="34" charset="0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3"/>
          <p:cNvSpPr txBox="1"/>
          <p:nvPr/>
        </p:nvSpPr>
        <p:spPr>
          <a:xfrm>
            <a:off x="107504" y="260648"/>
            <a:ext cx="8928992" cy="477054"/>
          </a:xfrm>
          <a:prstGeom prst="rect">
            <a:avLst/>
          </a:prstGeom>
          <a:ln w="9525"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/>
            <a:r>
              <a:rPr sz="2500" b="1" dirty="0">
                <a:latin typeface="Bahnschrift SemiBold Condensed" pitchFamily="34" charset="0"/>
              </a:rPr>
              <a:t>Precision Farming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7504" y="1037049"/>
            <a:ext cx="8928992" cy="563231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marR="0" indent="-342900" defTabSz="914400">
              <a:buClrTx/>
              <a:buSzTx/>
              <a:buFontTx/>
              <a:buAutoNum type="arabicPeriod"/>
              <a:defRPr/>
            </a:pPr>
            <a:endParaRPr kumimoji="0" lang="en-US" sz="2000" b="1" kern="1200" cap="none" spc="0" normalizeH="0" baseline="0" noProof="0" dirty="0" smtClean="0">
              <a:cs typeface="Arial" panose="020B0604020202020204" pitchFamily="34" charset="0"/>
            </a:endParaRPr>
          </a:p>
          <a:p>
            <a:pPr marL="342900" marR="0" indent="-342900" defTabSz="914400">
              <a:lnSpc>
                <a:spcPct val="150000"/>
              </a:lnSpc>
              <a:buClrTx/>
              <a:buSzTx/>
              <a:buFontTx/>
              <a:buAutoNum type="arabicPeriod"/>
              <a:defRPr/>
            </a:pPr>
            <a:r>
              <a:rPr kumimoji="0" lang="en-US" sz="2000" b="1" kern="1200" cap="none" spc="0" normalizeH="0" baseline="0" noProof="0" dirty="0" smtClean="0">
                <a:cs typeface="Arial" panose="020B0604020202020204" pitchFamily="34" charset="0"/>
              </a:rPr>
              <a:t>Activities/ Interventions to be taken up under Precision Farming</a:t>
            </a:r>
          </a:p>
          <a:p>
            <a:pPr marL="108585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kumimoji="0" lang="en-US" sz="2000" b="1" kern="1200" cap="none" spc="0" normalizeH="0" baseline="0" noProof="0" dirty="0" smtClean="0">
                <a:cs typeface="Arial" panose="020B0604020202020204" pitchFamily="34" charset="0"/>
              </a:rPr>
              <a:t> At KVK Farm : </a:t>
            </a:r>
            <a:r>
              <a:rPr lang="en-US" sz="2000" b="1" dirty="0" smtClean="0">
                <a:cs typeface="Arial" panose="020B0604020202020204" pitchFamily="34" charset="0"/>
              </a:rPr>
              <a:t>Precision farming in Tomato</a:t>
            </a:r>
            <a:endParaRPr kumimoji="0" lang="en-US" sz="2000" b="1" kern="1200" cap="none" spc="0" normalizeH="0" baseline="0" noProof="0" dirty="0" smtClean="0">
              <a:cs typeface="Arial" panose="020B0604020202020204" pitchFamily="34" charset="0"/>
            </a:endParaRPr>
          </a:p>
          <a:p>
            <a:pPr marL="108585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kumimoji="0" lang="en-US" sz="2000" b="1" kern="1200" cap="none" spc="0" normalizeH="0" baseline="0" noProof="0" dirty="0" smtClean="0">
                <a:cs typeface="Arial" panose="020B0604020202020204" pitchFamily="34" charset="0"/>
              </a:rPr>
              <a:t>At Farmer’s field : </a:t>
            </a:r>
            <a:r>
              <a:rPr lang="en-US" sz="2000" b="1" dirty="0">
                <a:cs typeface="Arial" panose="020B0604020202020204" pitchFamily="34" charset="0"/>
              </a:rPr>
              <a:t>Precision farming in Tomato </a:t>
            </a:r>
            <a:endParaRPr lang="en-US" sz="2000" b="1" dirty="0" smtClean="0">
              <a:cs typeface="Arial" panose="020B0604020202020204" pitchFamily="34" charset="0"/>
            </a:endParaRPr>
          </a:p>
          <a:p>
            <a:pPr marL="108585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kumimoji="0" lang="en-US" sz="2000" b="1" kern="1200" cap="none" spc="0" normalizeH="0" baseline="0" noProof="0" dirty="0" smtClean="0">
                <a:cs typeface="Arial" panose="020B0604020202020204" pitchFamily="34" charset="0"/>
              </a:rPr>
              <a:t>2. Area covered (in acre)</a:t>
            </a:r>
          </a:p>
          <a:p>
            <a:pPr marL="1085850" marR="0" indent="-342900" defTabSz="914400">
              <a:lnSpc>
                <a:spcPct val="150000"/>
              </a:lnSpc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sz="2000" b="1" kern="1200" cap="none" spc="0" normalizeH="0" baseline="0" noProof="0" dirty="0" smtClean="0">
                <a:cs typeface="Arial" panose="020B0604020202020204" pitchFamily="34" charset="0"/>
              </a:rPr>
              <a:t> At KVK Farm : 1.0</a:t>
            </a:r>
          </a:p>
          <a:p>
            <a:pPr marL="1085850" marR="0" indent="-342900" defTabSz="914400">
              <a:lnSpc>
                <a:spcPct val="150000"/>
              </a:lnSpc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sz="2000" b="1" kern="1200" cap="none" spc="0" normalizeH="0" baseline="0" noProof="0" dirty="0" smtClean="0">
                <a:cs typeface="Arial" panose="020B0604020202020204" pitchFamily="34" charset="0"/>
              </a:rPr>
              <a:t>At Farmer’s field : 1</a:t>
            </a:r>
            <a:r>
              <a:rPr lang="en-US" sz="2000" b="1" dirty="0">
                <a:cs typeface="Arial" panose="020B0604020202020204" pitchFamily="34" charset="0"/>
              </a:rPr>
              <a:t>0</a:t>
            </a:r>
            <a:endParaRPr kumimoji="0" lang="en-US" sz="2000" b="1" kern="1200" cap="none" spc="0" normalizeH="0" baseline="0" noProof="0" dirty="0" smtClean="0">
              <a:cs typeface="Arial" panose="020B0604020202020204" pitchFamily="34" charset="0"/>
            </a:endParaRPr>
          </a:p>
          <a:p>
            <a:pPr marL="1085850" marR="0" indent="-342900" defTabSz="914400">
              <a:buClrTx/>
              <a:buSzTx/>
              <a:buFontTx/>
              <a:buNone/>
              <a:defRPr/>
            </a:pPr>
            <a:endParaRPr kumimoji="0" lang="en-US" sz="2000" b="1" kern="1200" cap="none" spc="0" normalizeH="0" baseline="0" noProof="0" dirty="0" smtClean="0">
              <a:cs typeface="Arial" panose="020B0604020202020204" pitchFamily="34" charset="0"/>
            </a:endParaRPr>
          </a:p>
          <a:p>
            <a:pPr marL="228600" marR="0" indent="-228600" defTabSz="914400">
              <a:buClrTx/>
              <a:buSzTx/>
              <a:buFontTx/>
              <a:buNone/>
              <a:defRPr/>
            </a:pPr>
            <a:r>
              <a:rPr kumimoji="0" lang="en-US" sz="2000" b="1" kern="1200" cap="none" spc="0" normalizeH="0" baseline="0" noProof="0" dirty="0" smtClean="0">
                <a:cs typeface="Arial" panose="020B0604020202020204" pitchFamily="34" charset="0"/>
              </a:rPr>
              <a:t>3. Functional linkages with concerned Stakeholders.</a:t>
            </a:r>
          </a:p>
          <a:p>
            <a:pPr marL="228600" indent="-228600">
              <a:defRPr/>
            </a:pPr>
            <a:r>
              <a:rPr lang="en-US" sz="2000" b="1" dirty="0"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cs typeface="Arial" panose="020B0604020202020204" pitchFamily="34" charset="0"/>
              </a:rPr>
              <a:t>   * </a:t>
            </a:r>
            <a:r>
              <a:rPr lang="en-US" sz="2000" b="1" dirty="0">
                <a:cs typeface="Arial" panose="020B0604020202020204" pitchFamily="34" charset="0"/>
              </a:rPr>
              <a:t>Stakeholders-Department of Agriculture</a:t>
            </a:r>
          </a:p>
          <a:p>
            <a:pPr marL="228600" marR="0" indent="-228600" defTabSz="914400">
              <a:buClrTx/>
              <a:buSzTx/>
              <a:buFontTx/>
              <a:buNone/>
              <a:defRPr/>
            </a:pPr>
            <a:endParaRPr kumimoji="0" lang="en-US" sz="2000" b="1" kern="1200" cap="none" spc="0" normalizeH="0" baseline="0" noProof="0" dirty="0" smtClean="0">
              <a:cs typeface="Arial" panose="020B0604020202020204" pitchFamily="34" charset="0"/>
            </a:endParaRPr>
          </a:p>
          <a:p>
            <a:pPr marL="228600" marR="0" indent="-228600" defTabSz="914400">
              <a:buClrTx/>
              <a:buSzTx/>
              <a:buFontTx/>
              <a:buNone/>
              <a:defRPr/>
            </a:pPr>
            <a:r>
              <a:rPr kumimoji="0" lang="en-US" sz="2000" b="1" kern="1200" cap="none" spc="0" normalizeH="0" baseline="0" noProof="0" dirty="0" smtClean="0">
                <a:cs typeface="Arial" panose="020B0604020202020204" pitchFamily="34" charset="0"/>
              </a:rPr>
              <a:t>4. Expected benefits out of Precision farming in the district</a:t>
            </a:r>
          </a:p>
          <a:p>
            <a:pPr marL="228600" indent="-228600">
              <a:defRPr/>
            </a:pPr>
            <a:r>
              <a:rPr lang="en-US" sz="2000" b="1" dirty="0"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cs typeface="Arial" panose="020B0604020202020204" pitchFamily="34" charset="0"/>
              </a:rPr>
              <a:t>   * </a:t>
            </a:r>
            <a:r>
              <a:rPr lang="en-US" sz="2000" b="1" dirty="0">
                <a:cs typeface="Arial" panose="020B0604020202020204" pitchFamily="34" charset="0"/>
              </a:rPr>
              <a:t>Accurate Farm Planning, Judicious use of farm inputs (fertilizers</a:t>
            </a:r>
            <a:r>
              <a:rPr lang="en-US" sz="2000" b="1" dirty="0" smtClean="0">
                <a:cs typeface="Arial" panose="020B0604020202020204" pitchFamily="34" charset="0"/>
              </a:rPr>
              <a:t>,</a:t>
            </a:r>
          </a:p>
          <a:p>
            <a:pPr marL="228600" indent="-228600">
              <a:defRPr/>
            </a:pPr>
            <a:r>
              <a:rPr lang="en-US" sz="2000" b="1" dirty="0"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cs typeface="Arial" panose="020B0604020202020204" pitchFamily="34" charset="0"/>
              </a:rPr>
              <a:t>     </a:t>
            </a:r>
            <a:r>
              <a:rPr lang="en-US" sz="2000" b="1" dirty="0">
                <a:cs typeface="Arial" panose="020B0604020202020204" pitchFamily="34" charset="0"/>
              </a:rPr>
              <a:t>chemicals </a:t>
            </a:r>
            <a:r>
              <a:rPr lang="en-US" sz="2000" b="1" dirty="0" err="1">
                <a:cs typeface="Arial" panose="020B0604020202020204" pitchFamily="34" charset="0"/>
              </a:rPr>
              <a:t>etc</a:t>
            </a:r>
            <a:r>
              <a:rPr lang="en-US" sz="2000" b="1" dirty="0">
                <a:cs typeface="Arial" panose="020B0604020202020204" pitchFamily="34" charset="0"/>
              </a:rPr>
              <a:t>), long term soil health </a:t>
            </a:r>
            <a:r>
              <a:rPr lang="en-US" sz="2000" b="1" dirty="0" smtClean="0">
                <a:cs typeface="Arial" panose="020B0604020202020204" pitchFamily="34" charset="0"/>
              </a:rPr>
              <a:t>management.</a:t>
            </a:r>
            <a:endParaRPr kumimoji="0" lang="en-US" sz="2000" b="1" kern="1200" cap="none" spc="0" normalizeH="0" baseline="0" noProof="0" dirty="0" smtClean="0">
              <a:cs typeface="Arial" panose="020B0604020202020204" pitchFamily="34" charset="0"/>
            </a:endParaRPr>
          </a:p>
          <a:p>
            <a:pPr marL="342900" marR="0" indent="-342900" defTabSz="914400">
              <a:buClrTx/>
              <a:buSzTx/>
              <a:buFontTx/>
              <a:buNone/>
              <a:defRPr/>
            </a:pPr>
            <a:endParaRPr kumimoji="0" lang="en-US" sz="2000" b="1" kern="1200" cap="none" spc="0" normalizeH="0" baseline="0" noProof="0" dirty="0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09872" y="188640"/>
            <a:ext cx="8754616" cy="6480720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8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Thank You</a:t>
            </a:r>
            <a:r>
              <a:rPr kumimoji="0" lang="en-US" sz="8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</a:t>
            </a:r>
            <a:endParaRPr kumimoji="0" lang="en-US" sz="8000" b="1" i="1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224136"/>
          </a:xfrm>
          <a:ln w="38100"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kumimoji="0" lang="en-US" sz="2500" b="1" i="0" u="none" strike="noStrike" kern="1200" cap="none" spc="0" normalizeH="0" baseline="0" noProof="0" dirty="0" smtClean="0">
                <a:ln w="12700"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Bahnschrift SemiBold Condensed" pitchFamily="34" charset="0"/>
                <a:cs typeface="Leelawadee UI" pitchFamily="34" charset="-34"/>
              </a:rPr>
              <a:t>OFT-1 : </a:t>
            </a:r>
            <a:r>
              <a:rPr lang="en-US" sz="2500" b="1" dirty="0">
                <a:solidFill>
                  <a:schemeClr val="accent4">
                    <a:lumMod val="50000"/>
                  </a:schemeClr>
                </a:solidFill>
                <a:latin typeface="Bahnschrift SemiBold Condensed" pitchFamily="34" charset="0"/>
                <a:ea typeface="Verdana" pitchFamily="34" charset="0"/>
                <a:cs typeface="Arial" pitchFamily="34" charset="0"/>
              </a:rPr>
              <a:t>Performance of New generation herbicide </a:t>
            </a:r>
            <a:r>
              <a:rPr lang="en-US" sz="2500" b="1" dirty="0" smtClean="0">
                <a:solidFill>
                  <a:schemeClr val="accent4">
                    <a:lumMod val="50000"/>
                  </a:schemeClr>
                </a:solidFill>
                <a:latin typeface="Bahnschrift SemiBold Condensed" pitchFamily="34" charset="0"/>
                <a:ea typeface="Verdana" pitchFamily="34" charset="0"/>
                <a:cs typeface="Arial" pitchFamily="34" charset="0"/>
              </a:rPr>
              <a:t>and </a:t>
            </a:r>
            <a:br>
              <a:rPr lang="en-US" sz="2500" b="1" dirty="0" smtClean="0">
                <a:solidFill>
                  <a:schemeClr val="accent4">
                    <a:lumMod val="50000"/>
                  </a:schemeClr>
                </a:solidFill>
                <a:latin typeface="Bahnschrift SemiBold Condensed" pitchFamily="34" charset="0"/>
                <a:ea typeface="Verdana" pitchFamily="34" charset="0"/>
                <a:cs typeface="Arial" pitchFamily="34" charset="0"/>
              </a:rPr>
            </a:br>
            <a:r>
              <a:rPr lang="en-US" sz="2500" b="1" dirty="0" smtClean="0">
                <a:solidFill>
                  <a:schemeClr val="accent4">
                    <a:lumMod val="50000"/>
                  </a:schemeClr>
                </a:solidFill>
                <a:latin typeface="Bahnschrift SemiBold Condensed" pitchFamily="34" charset="0"/>
                <a:ea typeface="Verdana" pitchFamily="34" charset="0"/>
                <a:cs typeface="Arial" pitchFamily="34" charset="0"/>
              </a:rPr>
              <a:t>mechanical weeding </a:t>
            </a:r>
            <a:r>
              <a:rPr lang="en-US" sz="2500" b="1" dirty="0">
                <a:solidFill>
                  <a:schemeClr val="accent4">
                    <a:lumMod val="50000"/>
                  </a:schemeClr>
                </a:solidFill>
                <a:latin typeface="Bahnschrift SemiBold Condensed" pitchFamily="34" charset="0"/>
                <a:ea typeface="Verdana" pitchFamily="34" charset="0"/>
                <a:cs typeface="Arial" pitchFamily="34" charset="0"/>
              </a:rPr>
              <a:t>for better yield &amp; income of Rice</a:t>
            </a:r>
            <a:r>
              <a:rPr lang="en-US" sz="2500" b="1" dirty="0" smtClean="0">
                <a:solidFill>
                  <a:schemeClr val="accent4">
                    <a:lumMod val="50000"/>
                  </a:schemeClr>
                </a:solidFill>
                <a:latin typeface="Bahnschrift SemiBold Condensed" pitchFamily="34" charset="0"/>
                <a:ea typeface="Verdana" pitchFamily="34" charset="0"/>
                <a:cs typeface="Arial" pitchFamily="34" charset="0"/>
              </a:rPr>
              <a:t>. </a:t>
            </a:r>
            <a:r>
              <a:rPr kumimoji="0" lang="en-US" sz="2500" b="1" i="0" u="none" strike="noStrike" kern="1200" cap="none" spc="0" normalizeH="0" baseline="0" noProof="0" dirty="0" smtClean="0">
                <a:ln w="12700"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Bahnschrift SemiBold Condensed" pitchFamily="34" charset="0"/>
                <a:cs typeface="Leelawadee UI" pitchFamily="34" charset="-34"/>
              </a:rPr>
              <a:t> </a:t>
            </a:r>
            <a:br>
              <a:rPr kumimoji="0" lang="en-US" sz="2500" b="1" i="0" u="none" strike="noStrike" kern="1200" cap="none" spc="0" normalizeH="0" baseline="0" noProof="0" dirty="0" smtClean="0">
                <a:ln w="12700"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Bahnschrift SemiBold Condensed" pitchFamily="34" charset="0"/>
                <a:cs typeface="Leelawadee UI" pitchFamily="34" charset="-34"/>
              </a:rPr>
            </a:br>
            <a:r>
              <a:rPr kumimoji="0" lang="en-US" sz="2500" b="1" i="0" u="none" strike="noStrike" kern="1200" cap="none" spc="0" normalizeH="0" baseline="0" noProof="0" dirty="0" smtClean="0">
                <a:ln w="12700"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Bahnschrift SemiBold Condensed" pitchFamily="34" charset="0"/>
                <a:cs typeface="Leelawadee UI" pitchFamily="34" charset="-34"/>
              </a:rPr>
              <a:t>Discipline: Agronomy</a:t>
            </a:r>
            <a:endParaRPr kumimoji="0" lang="en-US" sz="2500" b="1" i="0" u="none" strike="noStrike" kern="1200" cap="none" spc="0" normalizeH="0" baseline="0" noProof="0" dirty="0">
              <a:ln w="12700"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Bahnschrift SemiBold Condensed" pitchFamily="34" charset="0"/>
              <a:cs typeface="Leelawadee UI" pitchFamily="34" charset="-34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447000"/>
              </p:ext>
            </p:extLst>
          </p:nvPr>
        </p:nvGraphicFramePr>
        <p:xfrm>
          <a:off x="107504" y="1579240"/>
          <a:ext cx="8942516" cy="53340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64096"/>
                <a:gridCol w="1097523"/>
                <a:gridCol w="1071059"/>
                <a:gridCol w="839501"/>
                <a:gridCol w="1175730"/>
                <a:gridCol w="808314"/>
                <a:gridCol w="552489"/>
                <a:gridCol w="2533804"/>
              </a:tblGrid>
              <a:tr h="68925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aseline="0" dirty="0" smtClean="0">
                          <a:latin typeface="Arial Narrow" pitchFamily="34" charset="0"/>
                        </a:rPr>
                        <a:t>Crop / Enterprise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baseline="0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aseline="0" dirty="0" smtClean="0">
                          <a:latin typeface="Arial Narrow" pitchFamily="34" charset="0"/>
                        </a:rPr>
                        <a:t>Problem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aseline="0" dirty="0" smtClean="0">
                          <a:latin typeface="Arial Narrow" pitchFamily="34" charset="0"/>
                        </a:rPr>
                        <a:t>with severity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Technology/ Social Concept/ methodology to be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Source of techno and year release of (if any) 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No. of trials proposed to be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Parameters of assessment/refinement</a:t>
                      </a:r>
                    </a:p>
                  </a:txBody>
                  <a:tcPr anchor="ctr"/>
                </a:tc>
              </a:tr>
              <a:tr h="488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Assessed</a:t>
                      </a:r>
                      <a:endParaRPr lang="en-US" sz="1400" b="1" dirty="0" smtClean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itchFamily="34" charset="0"/>
                        </a:rPr>
                        <a:t>Refined</a:t>
                      </a:r>
                      <a:endParaRPr lang="en-US" sz="1400" b="1" dirty="0" smtClean="0">
                        <a:latin typeface="Arial Narrow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Assess</a:t>
                      </a:r>
                      <a:endParaRPr lang="en-US" sz="1400" b="1" dirty="0" smtClean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itchFamily="34" charset="0"/>
                        </a:rPr>
                        <a:t>Refine </a:t>
                      </a:r>
                      <a:endParaRPr lang="en-US" sz="1400" b="1" dirty="0" smtClean="0">
                        <a:latin typeface="Arial Narrow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866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Rice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 Narrow" pitchFamily="34" charset="0"/>
                        </a:rPr>
                        <a:t>Unaware about the efficacy &amp; economics of new generation herbicide for better yield &amp; income</a:t>
                      </a:r>
                      <a:endParaRPr lang="en-US" sz="12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 Narrow" pitchFamily="34" charset="0"/>
                        </a:rPr>
                        <a:t>TO</a:t>
                      </a:r>
                      <a:r>
                        <a:rPr lang="en-US" sz="120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1200" dirty="0" smtClean="0">
                          <a:latin typeface="Arial Narrow" pitchFamily="34" charset="0"/>
                        </a:rPr>
                        <a:t>1: </a:t>
                      </a:r>
                      <a:r>
                        <a:rPr lang="en-US" sz="1200" dirty="0" err="1" smtClean="0">
                          <a:latin typeface="Arial Narrow" pitchFamily="34" charset="0"/>
                        </a:rPr>
                        <a:t>Pyrazosulfuron</a:t>
                      </a:r>
                      <a:r>
                        <a:rPr lang="en-US" sz="1200" dirty="0" smtClean="0">
                          <a:latin typeface="Arial Narrow" pitchFamily="34" charset="0"/>
                        </a:rPr>
                        <a:t> Ethyl 10% WP</a:t>
                      </a:r>
                    </a:p>
                    <a:p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r>
                        <a:rPr lang="en-US" sz="1200" dirty="0" smtClean="0">
                          <a:latin typeface="Arial Narrow" pitchFamily="34" charset="0"/>
                        </a:rPr>
                        <a:t>TO 2: farmer</a:t>
                      </a:r>
                      <a:r>
                        <a:rPr lang="en-US" sz="1200" baseline="0" dirty="0" smtClean="0">
                          <a:latin typeface="Arial Narrow" pitchFamily="34" charset="0"/>
                        </a:rPr>
                        <a:t> practice </a:t>
                      </a:r>
                      <a:endParaRPr lang="en-US" sz="1200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itchFamily="34" charset="0"/>
                        </a:rPr>
                        <a:t>TNAU, 2015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itchFamily="34" charset="0"/>
                        </a:rPr>
                        <a:t>3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Arial Narrow" pitchFamily="34" charset="0"/>
                        </a:rPr>
                        <a:t>New Technology/ concept/ methodology (whichever relevant</a:t>
                      </a:r>
                    </a:p>
                    <a:p>
                      <a:r>
                        <a:rPr lang="en-US" sz="1300" dirty="0" smtClean="0">
                          <a:latin typeface="Arial Narrow" pitchFamily="34" charset="0"/>
                        </a:rPr>
                        <a:t>)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US" sz="1300" b="0" dirty="0" smtClean="0">
                          <a:solidFill>
                            <a:sysClr val="windowText" lastClr="000000"/>
                          </a:solidFill>
                          <a:latin typeface="Arial Narrow" pitchFamily="34" charset="0"/>
                        </a:rPr>
                        <a:t>N</a:t>
                      </a:r>
                      <a:r>
                        <a:rPr lang="en-US" sz="1300" b="0" kern="1200" dirty="0" smtClean="0">
                          <a:solidFill>
                            <a:sysClr val="windowText" lastClr="000000"/>
                          </a:solidFill>
                          <a:latin typeface="Arial Narrow" pitchFamily="34" charset="0"/>
                        </a:rPr>
                        <a:t>o. of </a:t>
                      </a:r>
                      <a:r>
                        <a:rPr lang="en-US" sz="1300" b="0" kern="1200" baseline="0" dirty="0" smtClean="0">
                          <a:solidFill>
                            <a:sysClr val="windowText" lastClr="000000"/>
                          </a:solidFill>
                          <a:latin typeface="Arial Narrow" pitchFamily="34" charset="0"/>
                        </a:rPr>
                        <a:t> Tillers</a:t>
                      </a:r>
                      <a:r>
                        <a:rPr lang="en-US" sz="1300" b="0" kern="1200" dirty="0" smtClean="0">
                          <a:solidFill>
                            <a:sysClr val="windowText" lastClr="000000"/>
                          </a:solidFill>
                          <a:latin typeface="Arial Narrow" pitchFamily="34" charset="0"/>
                        </a:rPr>
                        <a:t>/ </a:t>
                      </a:r>
                      <a:r>
                        <a:rPr lang="en-US" sz="1300" b="0" kern="1200" dirty="0" err="1" smtClean="0">
                          <a:solidFill>
                            <a:sysClr val="windowText" lastClr="000000"/>
                          </a:solidFill>
                          <a:latin typeface="Arial Narrow" pitchFamily="34" charset="0"/>
                        </a:rPr>
                        <a:t>sq</a:t>
                      </a:r>
                      <a:r>
                        <a:rPr lang="en-US" sz="1300" b="0" kern="1200" dirty="0" smtClean="0">
                          <a:solidFill>
                            <a:sysClr val="windowText" lastClr="000000"/>
                          </a:solidFill>
                          <a:latin typeface="Arial Narrow" pitchFamily="34" charset="0"/>
                        </a:rPr>
                        <a:t> m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1300" kern="1200" dirty="0" smtClean="0">
                          <a:latin typeface="Arial Narrow" pitchFamily="34" charset="0"/>
                        </a:rPr>
                        <a:t>No. of </a:t>
                      </a:r>
                      <a:r>
                        <a:rPr lang="en-US" sz="1300" kern="1200" baseline="0" dirty="0" smtClean="0">
                          <a:latin typeface="Arial Narrow" pitchFamily="34" charset="0"/>
                        </a:rPr>
                        <a:t> Effective  Tiller</a:t>
                      </a:r>
                      <a:r>
                        <a:rPr lang="en-US" sz="1300" kern="1200" dirty="0" smtClean="0">
                          <a:latin typeface="Arial Narrow" pitchFamily="34" charset="0"/>
                        </a:rPr>
                        <a:t>/</a:t>
                      </a:r>
                      <a:r>
                        <a:rPr lang="en-US" sz="1300" kern="1200" dirty="0" err="1" smtClean="0">
                          <a:latin typeface="Arial Narrow" pitchFamily="34" charset="0"/>
                        </a:rPr>
                        <a:t>sq</a:t>
                      </a:r>
                      <a:r>
                        <a:rPr lang="en-US" sz="1300" kern="1200" dirty="0" smtClean="0">
                          <a:latin typeface="Arial Narrow" pitchFamily="34" charset="0"/>
                        </a:rPr>
                        <a:t> m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1300" kern="1200" dirty="0" smtClean="0">
                          <a:latin typeface="Arial Narrow" pitchFamily="34" charset="0"/>
                        </a:rPr>
                        <a:t>No. of grains / panicle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1300" kern="1200" dirty="0" smtClean="0">
                          <a:latin typeface="Arial Narrow" pitchFamily="34" charset="0"/>
                        </a:rPr>
                        <a:t>Yield/ha</a:t>
                      </a:r>
                      <a:r>
                        <a:rPr lang="en-US" sz="1300" kern="1200" baseline="0" dirty="0" smtClean="0">
                          <a:latin typeface="Arial Narrow" pitchFamily="34" charset="0"/>
                        </a:rPr>
                        <a:t>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1300" kern="1200" baseline="0" dirty="0" smtClean="0">
                          <a:latin typeface="Arial Narrow" pitchFamily="34" charset="0"/>
                        </a:rPr>
                        <a:t> Economic</a:t>
                      </a:r>
                      <a:endParaRPr lang="en-US" sz="1300" b="0" dirty="0">
                        <a:solidFill>
                          <a:sysClr val="windowText" lastClr="000000"/>
                        </a:solidFill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344625">
                <a:tc>
                  <a:txBody>
                    <a:bodyPr/>
                    <a:lstStyle/>
                    <a:p>
                      <a:endParaRPr lang="en-US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kern="1200" dirty="0" smtClean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/>
                </a:tc>
              </a:tr>
              <a:tr h="1392859">
                <a:tc>
                  <a:txBody>
                    <a:bodyPr/>
                    <a:lstStyle/>
                    <a:p>
                      <a:endParaRPr lang="en-US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Arial Narrow" pitchFamily="34" charset="0"/>
                        </a:rPr>
                        <a:t>Farmer Practice/ existing methods (whichever relevant)</a:t>
                      </a:r>
                    </a:p>
                    <a:p>
                      <a:endParaRPr lang="en-US" sz="1300" dirty="0" smtClean="0">
                        <a:latin typeface="Arial Narrow" pitchFamily="34" charset="0"/>
                      </a:endParaRPr>
                    </a:p>
                    <a:p>
                      <a:pPr marL="342900" indent="-342900">
                        <a:buAutoNum type="arabicParenR"/>
                      </a:pPr>
                      <a:r>
                        <a:rPr lang="en-US" sz="1300" b="0" dirty="0" smtClean="0">
                          <a:solidFill>
                            <a:sysClr val="windowText" lastClr="000000"/>
                          </a:solidFill>
                          <a:latin typeface="Arial Narrow" pitchFamily="34" charset="0"/>
                        </a:rPr>
                        <a:t>N</a:t>
                      </a:r>
                      <a:r>
                        <a:rPr lang="en-US" sz="1300" b="0" kern="1200" dirty="0" smtClean="0">
                          <a:solidFill>
                            <a:sysClr val="windowText" lastClr="000000"/>
                          </a:solidFill>
                          <a:latin typeface="Arial Narrow" pitchFamily="34" charset="0"/>
                        </a:rPr>
                        <a:t>o. of </a:t>
                      </a:r>
                      <a:r>
                        <a:rPr lang="en-US" sz="1300" b="0" kern="1200" baseline="0" dirty="0" smtClean="0">
                          <a:solidFill>
                            <a:sysClr val="windowText" lastClr="000000"/>
                          </a:solidFill>
                          <a:latin typeface="Arial Narrow" pitchFamily="34" charset="0"/>
                        </a:rPr>
                        <a:t> Tillers</a:t>
                      </a:r>
                      <a:r>
                        <a:rPr lang="en-US" sz="1300" b="0" kern="1200" dirty="0" smtClean="0">
                          <a:solidFill>
                            <a:sysClr val="windowText" lastClr="000000"/>
                          </a:solidFill>
                          <a:latin typeface="Arial Narrow" pitchFamily="34" charset="0"/>
                        </a:rPr>
                        <a:t>/ </a:t>
                      </a:r>
                      <a:r>
                        <a:rPr lang="en-US" sz="1300" b="0" kern="1200" dirty="0" err="1" smtClean="0">
                          <a:solidFill>
                            <a:sysClr val="windowText" lastClr="000000"/>
                          </a:solidFill>
                          <a:latin typeface="Arial Narrow" pitchFamily="34" charset="0"/>
                        </a:rPr>
                        <a:t>sq</a:t>
                      </a:r>
                      <a:r>
                        <a:rPr lang="en-US" sz="1300" b="0" kern="1200" dirty="0" smtClean="0">
                          <a:solidFill>
                            <a:sysClr val="windowText" lastClr="000000"/>
                          </a:solidFill>
                          <a:latin typeface="Arial Narrow" pitchFamily="34" charset="0"/>
                        </a:rPr>
                        <a:t> m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1300" kern="1200" dirty="0" smtClean="0">
                          <a:latin typeface="Arial Narrow" pitchFamily="34" charset="0"/>
                        </a:rPr>
                        <a:t>No. of </a:t>
                      </a:r>
                      <a:r>
                        <a:rPr lang="en-US" sz="1300" kern="1200" baseline="0" dirty="0" smtClean="0">
                          <a:latin typeface="Arial Narrow" pitchFamily="34" charset="0"/>
                        </a:rPr>
                        <a:t> Effective  Tiller</a:t>
                      </a:r>
                      <a:r>
                        <a:rPr lang="en-US" sz="1300" kern="1200" dirty="0" smtClean="0">
                          <a:latin typeface="Arial Narrow" pitchFamily="34" charset="0"/>
                        </a:rPr>
                        <a:t>/</a:t>
                      </a:r>
                      <a:r>
                        <a:rPr lang="en-US" sz="1300" kern="1200" dirty="0" err="1" smtClean="0">
                          <a:latin typeface="Arial Narrow" pitchFamily="34" charset="0"/>
                        </a:rPr>
                        <a:t>sq</a:t>
                      </a:r>
                      <a:r>
                        <a:rPr lang="en-US" sz="1300" kern="1200" dirty="0" smtClean="0">
                          <a:latin typeface="Arial Narrow" pitchFamily="34" charset="0"/>
                        </a:rPr>
                        <a:t> m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1300" kern="1200" dirty="0" smtClean="0">
                          <a:latin typeface="Arial Narrow" pitchFamily="34" charset="0"/>
                        </a:rPr>
                        <a:t>No. of grains / panicle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1300" kern="1200" dirty="0" smtClean="0">
                          <a:latin typeface="Arial Narrow" pitchFamily="34" charset="0"/>
                        </a:rPr>
                        <a:t>Yield/ha</a:t>
                      </a:r>
                      <a:r>
                        <a:rPr lang="en-US" sz="1300" kern="1200" baseline="0" dirty="0" smtClean="0">
                          <a:latin typeface="Arial Narrow" pitchFamily="34" charset="0"/>
                        </a:rPr>
                        <a:t>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1300" kern="1200" baseline="0" dirty="0" smtClean="0">
                          <a:latin typeface="Arial Narrow" pitchFamily="34" charset="0"/>
                        </a:rPr>
                        <a:t> Economic</a:t>
                      </a:r>
                      <a:endParaRPr lang="en-US" sz="1300" b="0" dirty="0" smtClean="0">
                        <a:solidFill>
                          <a:sysClr val="windowText" lastClr="00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446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936104"/>
          </a:xfrm>
          <a:ln w="38100"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noAutofit/>
          </a:bodyPr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kumimoji="0" lang="en-US" sz="2500" b="1" i="0" u="none" strike="noStrike" kern="1200" cap="none" spc="0" normalizeH="0" baseline="0" noProof="0" dirty="0" smtClean="0">
                <a:ln w="12700"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Bahnschrift SemiBold Condensed" pitchFamily="34" charset="0"/>
                <a:cs typeface="Leelawadee UI" pitchFamily="34" charset="-34"/>
              </a:rPr>
              <a:t>OFT-2 : </a:t>
            </a:r>
            <a:r>
              <a:rPr lang="en-US" sz="2500" b="1" dirty="0">
                <a:solidFill>
                  <a:schemeClr val="accent4">
                    <a:lumMod val="50000"/>
                  </a:schemeClr>
                </a:solidFill>
                <a:latin typeface="Bahnschrift SemiBold Condensed" pitchFamily="34" charset="0"/>
                <a:cs typeface="Arial" pitchFamily="34" charset="0"/>
              </a:rPr>
              <a:t>Varietal evaluation of Sweet </a:t>
            </a:r>
            <a:r>
              <a:rPr lang="en-US" sz="2500" b="1" dirty="0" smtClean="0">
                <a:solidFill>
                  <a:schemeClr val="accent4">
                    <a:lumMod val="50000"/>
                  </a:schemeClr>
                </a:solidFill>
                <a:latin typeface="Bahnschrift SemiBold Condensed" pitchFamily="34" charset="0"/>
                <a:cs typeface="Arial" pitchFamily="34" charset="0"/>
              </a:rPr>
              <a:t>Corn</a:t>
            </a:r>
            <a:r>
              <a:rPr kumimoji="0" lang="en-US" sz="2500" b="1" i="0" u="none" strike="noStrike" kern="1200" cap="none" spc="0" normalizeH="0" baseline="0" noProof="0" dirty="0" smtClean="0">
                <a:ln w="12700"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Bahnschrift SemiBold Condensed" pitchFamily="34" charset="0"/>
                <a:cs typeface="Leelawadee UI" pitchFamily="34" charset="-34"/>
              </a:rPr>
              <a:t/>
            </a:r>
            <a:br>
              <a:rPr kumimoji="0" lang="en-US" sz="2500" b="1" i="0" u="none" strike="noStrike" kern="1200" cap="none" spc="0" normalizeH="0" baseline="0" noProof="0" dirty="0" smtClean="0">
                <a:ln w="12700"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Bahnschrift SemiBold Condensed" pitchFamily="34" charset="0"/>
                <a:cs typeface="Leelawadee UI" pitchFamily="34" charset="-34"/>
              </a:rPr>
            </a:br>
            <a:r>
              <a:rPr kumimoji="0" lang="en-US" sz="2500" b="1" i="0" u="none" strike="noStrike" kern="1200" cap="none" spc="0" normalizeH="0" baseline="0" noProof="0" dirty="0" smtClean="0">
                <a:ln w="12700"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Bahnschrift SemiBold Condensed" pitchFamily="34" charset="0"/>
                <a:cs typeface="Leelawadee UI" pitchFamily="34" charset="-34"/>
              </a:rPr>
              <a:t> Discipline: Agronomy</a:t>
            </a:r>
            <a:endParaRPr kumimoji="0" lang="en-US" sz="2500" b="1" i="0" u="none" strike="noStrike" kern="1200" cap="none" spc="0" normalizeH="0" baseline="0" noProof="0" dirty="0">
              <a:ln w="12700"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Bahnschrift SemiBold Condensed" pitchFamily="34" charset="0"/>
              <a:cs typeface="Leelawadee UI" pitchFamily="34" charset="-34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689207"/>
              </p:ext>
            </p:extLst>
          </p:nvPr>
        </p:nvGraphicFramePr>
        <p:xfrm>
          <a:off x="201486" y="1380282"/>
          <a:ext cx="8763001" cy="526243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42122"/>
                <a:gridCol w="1152128"/>
                <a:gridCol w="1296144"/>
                <a:gridCol w="807085"/>
                <a:gridCol w="1244138"/>
                <a:gridCol w="855345"/>
                <a:gridCol w="2566039"/>
              </a:tblGrid>
              <a:tr h="930733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aseline="0" dirty="0" smtClean="0">
                          <a:latin typeface="Arial Narrow" pitchFamily="34" charset="0"/>
                        </a:rPr>
                        <a:t>Crop / Enterprise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baseline="0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aseline="0" dirty="0" smtClean="0">
                          <a:latin typeface="Arial Narrow" pitchFamily="34" charset="0"/>
                        </a:rPr>
                        <a:t>Problem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aseline="0" dirty="0" smtClean="0">
                          <a:latin typeface="Arial Narrow" pitchFamily="34" charset="0"/>
                        </a:rPr>
                        <a:t>with severity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Technology/ Social Concept/ methodology to be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Source of techno and year release of (if any)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No. of trials proposed to be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Parameters of assessment/refinement</a:t>
                      </a:r>
                    </a:p>
                  </a:txBody>
                  <a:tcPr anchor="ctr"/>
                </a:tc>
              </a:tr>
              <a:tr h="3105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Assessed</a:t>
                      </a:r>
                      <a:endParaRPr lang="en-US" sz="1400" b="1" dirty="0" smtClean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itchFamily="34" charset="0"/>
                        </a:rPr>
                        <a:t>Refined</a:t>
                      </a:r>
                      <a:endParaRPr lang="en-US" sz="1400" b="1" dirty="0" smtClean="0">
                        <a:latin typeface="Arial Narrow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Assess</a:t>
                      </a:r>
                      <a:endParaRPr lang="en-US" sz="1400" b="1" dirty="0" smtClean="0">
                        <a:latin typeface="Arial Narrow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8541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Sweet Corn 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Unaware about the demand and income from sweet corn</a:t>
                      </a:r>
                      <a:endParaRPr lang="en-US" sz="13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defRPr/>
                      </a:pPr>
                      <a:r>
                        <a:rPr lang="en-US" sz="1300" dirty="0" smtClean="0">
                          <a:latin typeface="Arial Narrow" pitchFamily="34" charset="0"/>
                        </a:rPr>
                        <a:t>TO 1.Introduction of Pusa Super Sweet Corn</a:t>
                      </a:r>
                    </a:p>
                    <a:p>
                      <a:pPr algn="l" eaLnBrk="1" hangingPunct="1">
                        <a:defRPr/>
                      </a:pPr>
                      <a:endParaRPr lang="en-US" sz="1300" dirty="0" smtClean="0">
                        <a:latin typeface="Arial Narrow" pitchFamily="34" charset="0"/>
                      </a:endParaRPr>
                    </a:p>
                    <a:p>
                      <a:pPr algn="l" eaLnBrk="1" hangingPunct="1">
                        <a:defRPr/>
                      </a:pPr>
                      <a:r>
                        <a:rPr lang="en-US" sz="1300" dirty="0" smtClean="0">
                          <a:latin typeface="Arial Narrow" pitchFamily="34" charset="0"/>
                        </a:rPr>
                        <a:t>TO 2.</a:t>
                      </a:r>
                      <a:r>
                        <a:rPr lang="en-US" sz="1300" baseline="0" dirty="0" smtClean="0">
                          <a:latin typeface="Arial Narrow" pitchFamily="34" charset="0"/>
                        </a:rPr>
                        <a:t> Local variety</a:t>
                      </a:r>
                      <a:endParaRPr lang="en-IN" sz="1300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 smtClean="0">
                          <a:latin typeface="Arial Narrow" pitchFamily="34" charset="0"/>
                        </a:rPr>
                        <a:t>IARI, 2019 &amp; VPKAS Almora, 2019 </a:t>
                      </a:r>
                      <a:endParaRPr lang="en-IN" sz="1400" b="1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3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>
                          <a:latin typeface="Arial Narrow" pitchFamily="34" charset="0"/>
                        </a:rPr>
                        <a:t>New Technology/ concept/ methodology(whichever relevant)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1300" dirty="0" smtClean="0">
                          <a:latin typeface="Arial Narrow" pitchFamily="34" charset="0"/>
                        </a:rPr>
                        <a:t>No. of Cobs/Plant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1300" dirty="0" smtClean="0">
                          <a:latin typeface="Arial Narrow" pitchFamily="34" charset="0"/>
                        </a:rPr>
                        <a:t>Cob</a:t>
                      </a:r>
                      <a:r>
                        <a:rPr lang="en-US" sz="1300" baseline="0" dirty="0" smtClean="0">
                          <a:latin typeface="Arial Narrow" pitchFamily="34" charset="0"/>
                        </a:rPr>
                        <a:t> length (cm)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1300" dirty="0" smtClean="0">
                          <a:latin typeface="Arial Narrow" pitchFamily="34" charset="0"/>
                        </a:rPr>
                        <a:t>No. of Grain/cob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1300" dirty="0" smtClean="0">
                          <a:latin typeface="Arial Narrow" pitchFamily="34" charset="0"/>
                        </a:rPr>
                        <a:t>Grain Yield/ha (q/ha)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1300" dirty="0" smtClean="0">
                          <a:latin typeface="Arial Narrow" pitchFamily="34" charset="0"/>
                        </a:rPr>
                        <a:t>Incidence of pest &amp; diseases (%)</a:t>
                      </a:r>
                      <a:endParaRPr lang="en-US" sz="1300" b="1" dirty="0">
                        <a:solidFill>
                          <a:srgbClr val="0070C0"/>
                        </a:solidFill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372615"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latin typeface="Arial Narrow" pitchFamily="34" charset="0"/>
                        </a:rPr>
                        <a:t>.</a:t>
                      </a:r>
                      <a:r>
                        <a:rPr lang="en-US" sz="1300" kern="1200" dirty="0" smtClean="0">
                          <a:latin typeface="Arial Narrow" pitchFamily="34" charset="0"/>
                        </a:rPr>
                        <a:t> </a:t>
                      </a:r>
                      <a:endParaRPr lang="en-US" sz="1300" kern="1200" dirty="0" smtClean="0">
                        <a:latin typeface="Arial Narrow" pitchFamily="34" charset="0"/>
                        <a:ea typeface="Cambria" pitchFamily="18" charset="0"/>
                      </a:endParaRPr>
                    </a:p>
                  </a:txBody>
                  <a:tcPr/>
                </a:tc>
              </a:tr>
              <a:tr h="1651301"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Arial Narrow" pitchFamily="34" charset="0"/>
                        </a:rPr>
                        <a:t>Farmer Practice/ existing methods (whichever relevant)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1300" dirty="0" smtClean="0">
                          <a:latin typeface="Arial Narrow" pitchFamily="34" charset="0"/>
                        </a:rPr>
                        <a:t>No. of Cobs/Plant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1300" dirty="0" smtClean="0">
                          <a:latin typeface="Arial Narrow" pitchFamily="34" charset="0"/>
                        </a:rPr>
                        <a:t>Cob</a:t>
                      </a:r>
                      <a:r>
                        <a:rPr lang="en-US" sz="1300" baseline="0" dirty="0" smtClean="0">
                          <a:latin typeface="Arial Narrow" pitchFamily="34" charset="0"/>
                        </a:rPr>
                        <a:t> length (cm)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1300" dirty="0" smtClean="0">
                          <a:latin typeface="Arial Narrow" pitchFamily="34" charset="0"/>
                        </a:rPr>
                        <a:t>No. of Grain/cob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1300" dirty="0" smtClean="0">
                          <a:latin typeface="Arial Narrow" pitchFamily="34" charset="0"/>
                        </a:rPr>
                        <a:t>Grain Yield/ha (q/ha)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1300" dirty="0" smtClean="0">
                          <a:latin typeface="Arial Narrow" pitchFamily="34" charset="0"/>
                        </a:rPr>
                        <a:t>Incidence of pest &amp; diseases (%)</a:t>
                      </a:r>
                    </a:p>
                    <a:p>
                      <a:endParaRPr lang="en-US" sz="1300" dirty="0" smtClean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2615">
                <a:tc>
                  <a:txBody>
                    <a:bodyPr/>
                    <a:lstStyle/>
                    <a:p>
                      <a:endParaRPr lang="en-US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311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80999" y="116632"/>
            <a:ext cx="8855497" cy="792088"/>
          </a:xfrm>
          <a:ln w="38100"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normAutofit fontScale="90000"/>
          </a:bodyPr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ysClr val="windowText" lastClr="000000"/>
                </a:solidFill>
                <a:latin typeface="Bahnschrift SemiBold Condensed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OFT-1 : Management </a:t>
            </a:r>
            <a:r>
              <a:rPr lang="en-US" sz="2800" b="1" dirty="0">
                <a:solidFill>
                  <a:sysClr val="windowText" lastClr="000000"/>
                </a:solidFill>
                <a:latin typeface="Bahnschrift SemiBold Condensed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of Kitchen Waste Material through </a:t>
            </a:r>
            <a:r>
              <a:rPr lang="en-US" sz="2800" b="1" dirty="0" smtClean="0">
                <a:solidFill>
                  <a:sysClr val="windowText" lastClr="000000"/>
                </a:solidFill>
                <a:latin typeface="Bahnschrift SemiBold Condensed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Composting</a:t>
            </a:r>
            <a:br>
              <a:rPr lang="en-US" sz="2800" b="1" dirty="0" smtClean="0">
                <a:solidFill>
                  <a:sysClr val="windowText" lastClr="000000"/>
                </a:solidFill>
                <a:latin typeface="Bahnschrift SemiBold Condensed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en-US" sz="2800" b="1" dirty="0" err="1" smtClean="0">
                <a:solidFill>
                  <a:sysClr val="windowText" lastClr="000000"/>
                </a:solidFill>
                <a:latin typeface="Bahnschrift SemiBold Condensed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Dicipline</a:t>
            </a:r>
            <a:r>
              <a:rPr lang="en-US" sz="2800" b="1" dirty="0" smtClean="0">
                <a:solidFill>
                  <a:sysClr val="windowText" lastClr="000000"/>
                </a:solidFill>
                <a:latin typeface="Bahnschrift SemiBold Condensed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: Soil Science</a:t>
            </a:r>
            <a:endParaRPr kumimoji="0" lang="en-US" sz="2200" b="1" i="0" u="none" strike="noStrike" kern="1200" cap="none" spc="0" normalizeH="0" baseline="0" noProof="0" dirty="0">
              <a:ln w="12700"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 Narrow" pitchFamily="34" charset="0"/>
              <a:cs typeface="Leelawadee UI" pitchFamily="34" charset="-34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553423"/>
              </p:ext>
            </p:extLst>
          </p:nvPr>
        </p:nvGraphicFramePr>
        <p:xfrm>
          <a:off x="201486" y="1052736"/>
          <a:ext cx="8763015" cy="53340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70114"/>
                <a:gridCol w="936104"/>
                <a:gridCol w="2304256"/>
                <a:gridCol w="864096"/>
                <a:gridCol w="1008113"/>
                <a:gridCol w="720081"/>
                <a:gridCol w="648073"/>
                <a:gridCol w="1512178"/>
              </a:tblGrid>
              <a:tr h="57530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aseline="0" dirty="0" smtClean="0">
                          <a:latin typeface="Arial Narrow" pitchFamily="34" charset="0"/>
                        </a:rPr>
                        <a:t>Crop / Enterprise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baseline="0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aseline="0" dirty="0" smtClean="0">
                          <a:latin typeface="Arial Narrow" pitchFamily="34" charset="0"/>
                        </a:rPr>
                        <a:t>Problem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aseline="0" dirty="0" smtClean="0">
                          <a:latin typeface="Arial Narrow" pitchFamily="34" charset="0"/>
                        </a:rPr>
                        <a:t>with severity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Technology/ Social Concept/ methodology to be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Source of techno and year release of (if any) 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No. of trials proposed to be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Parameters of assessment/refinement</a:t>
                      </a:r>
                    </a:p>
                  </a:txBody>
                  <a:tcPr anchor="ctr"/>
                </a:tc>
              </a:tr>
              <a:tr h="5037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Assessed</a:t>
                      </a:r>
                      <a:endParaRPr lang="en-US" sz="1400" b="1" dirty="0" smtClean="0">
                        <a:latin typeface="Arial Narrow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b="1" dirty="0" smtClean="0">
                        <a:latin typeface="Arial Narrow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Assess</a:t>
                      </a:r>
                      <a:endParaRPr lang="en-US" sz="1400" b="1" dirty="0" smtClean="0">
                        <a:latin typeface="Arial Narrow" pitchFamily="34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 </a:t>
                      </a:r>
                      <a:endParaRPr lang="en-US" sz="1400" b="1" dirty="0" smtClean="0">
                        <a:latin typeface="Arial Narrow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b="1" dirty="0" smtClean="0">
                        <a:latin typeface="Arial Narrow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969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Composting</a:t>
                      </a:r>
                    </a:p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baseline="0" dirty="0" smtClean="0">
                        <a:latin typeface="Arial Narrow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IN" sz="1400" dirty="0" smtClean="0">
                          <a:latin typeface="Arial Narrow" pitchFamily="34" charset="0"/>
                        </a:rPr>
                        <a:t>Without the correct handling, waste is dumped into pits</a:t>
                      </a:r>
                      <a:endParaRPr lang="en-US" sz="1400" baseline="0" dirty="0" smtClean="0">
                        <a:latin typeface="Arial Narrow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dirty="0" smtClean="0">
                        <a:latin typeface="Arial Narrow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1300" dirty="0" smtClean="0">
                          <a:latin typeface="Arial Narrow" pitchFamily="34" charset="0"/>
                        </a:rPr>
                        <a:t>TO-1</a:t>
                      </a:r>
                    </a:p>
                    <a:p>
                      <a:pPr algn="l"/>
                      <a:r>
                        <a:rPr lang="en-US" sz="1300" dirty="0" smtClean="0">
                          <a:latin typeface="Arial Narrow" pitchFamily="34" charset="0"/>
                        </a:rPr>
                        <a:t>1) Collection</a:t>
                      </a:r>
                      <a:r>
                        <a:rPr lang="en-US" sz="1300" baseline="0" dirty="0" smtClean="0">
                          <a:latin typeface="Arial Narrow" pitchFamily="34" charset="0"/>
                        </a:rPr>
                        <a:t> of Kitchen Waste</a:t>
                      </a:r>
                    </a:p>
                    <a:p>
                      <a:pPr algn="l"/>
                      <a:r>
                        <a:rPr lang="en-US" sz="1300" baseline="0" dirty="0" smtClean="0">
                          <a:latin typeface="Arial Narrow" pitchFamily="34" charset="0"/>
                        </a:rPr>
                        <a:t>2) Preparation of  Compost using Kitchen Waste and Cow Dung, Microbial consortium decomposer</a:t>
                      </a:r>
                    </a:p>
                    <a:p>
                      <a:pPr algn="l"/>
                      <a:r>
                        <a:rPr lang="en-US" sz="1300" baseline="0" dirty="0" smtClean="0">
                          <a:latin typeface="Arial Narrow" pitchFamily="34" charset="0"/>
                        </a:rPr>
                        <a:t>3) 1 kg Kitchen Waste + 1 kg cow dung &amp; 1 kg microbial consortium decomposer in layer form</a:t>
                      </a:r>
                    </a:p>
                    <a:p>
                      <a:pPr algn="l"/>
                      <a:r>
                        <a:rPr lang="en-US" sz="1300" baseline="0" dirty="0" smtClean="0">
                          <a:latin typeface="Arial Narrow" pitchFamily="34" charset="0"/>
                        </a:rPr>
                        <a:t>4)Sprinkle water occasionally &amp; shuffle it every 5</a:t>
                      </a:r>
                      <a:r>
                        <a:rPr lang="en-US" sz="1300" baseline="30000" dirty="0" smtClean="0">
                          <a:latin typeface="Arial Narrow" pitchFamily="34" charset="0"/>
                        </a:rPr>
                        <a:t>th</a:t>
                      </a:r>
                      <a:r>
                        <a:rPr lang="en-US" sz="1300" baseline="0" dirty="0" smtClean="0">
                          <a:latin typeface="Arial Narrow" pitchFamily="34" charset="0"/>
                        </a:rPr>
                        <a:t> Day</a:t>
                      </a:r>
                    </a:p>
                    <a:p>
                      <a:pPr algn="l"/>
                      <a:r>
                        <a:rPr lang="en-US" sz="1300" baseline="0" dirty="0" smtClean="0">
                          <a:latin typeface="Arial Narrow" pitchFamily="34" charset="0"/>
                        </a:rPr>
                        <a:t>TO-2-Farmer Practice</a:t>
                      </a:r>
                      <a:endParaRPr lang="en-US" sz="1300" b="0" dirty="0" smtClean="0">
                        <a:solidFill>
                          <a:srgbClr val="000000"/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Department</a:t>
                      </a:r>
                      <a:r>
                        <a:rPr lang="en-US" sz="1400" baseline="0" dirty="0" smtClean="0">
                          <a:latin typeface="Arial Narrow" pitchFamily="34" charset="0"/>
                        </a:rPr>
                        <a:t> of Environmental Science, Jaipur, Rajasthan, 2016</a:t>
                      </a:r>
                      <a:endParaRPr lang="en-US" sz="1400" dirty="0" smtClean="0">
                        <a:latin typeface="Arial Narrow" pitchFamily="34" charset="0"/>
                      </a:endParaRPr>
                    </a:p>
                  </a:txBody>
                  <a:tcPr marL="91437" marR="91437" marT="45730" marB="45730"/>
                </a:tc>
                <a:tc gridSpan="2">
                  <a:txBody>
                    <a:bodyPr/>
                    <a:lstStyle/>
                    <a:p>
                      <a:pPr algn="ctr"/>
                      <a:endParaRPr lang="en-US" sz="1400" dirty="0" smtClean="0">
                        <a:latin typeface="Arial Narrow" pitchFamily="34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3</a:t>
                      </a:r>
                    </a:p>
                  </a:txBody>
                  <a:tcPr marL="91437" marR="91437" marT="45730" marB="45730"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arenR"/>
                      </a:pPr>
                      <a:r>
                        <a:rPr lang="en-US" sz="1400" baseline="0" dirty="0" smtClean="0">
                          <a:latin typeface="Arial Narrow" pitchFamily="34" charset="0"/>
                        </a:rPr>
                        <a:t>Compost fertility status</a:t>
                      </a:r>
                    </a:p>
                    <a:p>
                      <a:pPr marL="342900" indent="-342900" algn="l">
                        <a:buAutoNum type="arabicParenR"/>
                      </a:pPr>
                      <a:r>
                        <a:rPr lang="en-US" sz="1400" baseline="0" dirty="0" smtClean="0">
                          <a:latin typeface="Arial Narrow" pitchFamily="34" charset="0"/>
                        </a:rPr>
                        <a:t>Days to harvest of compost</a:t>
                      </a:r>
                    </a:p>
                    <a:p>
                      <a:pPr marL="342900" indent="-342900" algn="l">
                        <a:buAutoNum type="arabicParenR"/>
                      </a:pPr>
                      <a:r>
                        <a:rPr lang="en-US" sz="1400" baseline="0" dirty="0" smtClean="0">
                          <a:latin typeface="Arial Narrow" pitchFamily="34" charset="0"/>
                        </a:rPr>
                        <a:t>Yield (q/ha)</a:t>
                      </a:r>
                    </a:p>
                    <a:p>
                      <a:pPr marL="342900" indent="-342900" algn="l">
                        <a:buAutoNum type="arabicParenR"/>
                      </a:pPr>
                      <a:r>
                        <a:rPr lang="en-US" sz="1400" baseline="0" dirty="0" smtClean="0">
                          <a:latin typeface="Arial Narrow" pitchFamily="34" charset="0"/>
                        </a:rPr>
                        <a:t>Economics</a:t>
                      </a:r>
                      <a:endParaRPr lang="en-US" sz="1400" b="0" baseline="0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19593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 Narrow" pitchFamily="34" charset="0"/>
                        </a:rPr>
                        <a:t>Farmer Practice/ existing methods (whichever relevant)</a:t>
                      </a:r>
                    </a:p>
                    <a:p>
                      <a:pPr marL="342900" indent="-342900" algn="l">
                        <a:buAutoNum type="arabicParenR"/>
                      </a:pPr>
                      <a:r>
                        <a:rPr lang="en-US" sz="1200" baseline="0" dirty="0" smtClean="0">
                          <a:latin typeface="Arial Narrow" pitchFamily="34" charset="0"/>
                        </a:rPr>
                        <a:t>Compost fertility status</a:t>
                      </a:r>
                    </a:p>
                    <a:p>
                      <a:pPr marL="342900" indent="-342900" algn="l">
                        <a:buAutoNum type="arabicParenR"/>
                      </a:pPr>
                      <a:r>
                        <a:rPr lang="en-US" sz="1200" baseline="0" dirty="0" smtClean="0">
                          <a:latin typeface="Arial Narrow" pitchFamily="34" charset="0"/>
                        </a:rPr>
                        <a:t>Days to harvest of compost</a:t>
                      </a:r>
                    </a:p>
                    <a:p>
                      <a:pPr marL="342900" indent="-342900" algn="l">
                        <a:buAutoNum type="arabicParenR"/>
                      </a:pPr>
                      <a:r>
                        <a:rPr lang="en-US" sz="1200" baseline="0" dirty="0" smtClean="0">
                          <a:latin typeface="Arial Narrow" pitchFamily="34" charset="0"/>
                        </a:rPr>
                        <a:t>Yield (q/ha)</a:t>
                      </a:r>
                    </a:p>
                    <a:p>
                      <a:pPr marL="342900" indent="-342900" algn="l">
                        <a:buAutoNum type="arabicParenR"/>
                      </a:pPr>
                      <a:r>
                        <a:rPr lang="en-US" sz="1200" baseline="0" dirty="0" smtClean="0">
                          <a:latin typeface="Arial Narrow" pitchFamily="34" charset="0"/>
                        </a:rPr>
                        <a:t>Economics</a:t>
                      </a:r>
                      <a:endParaRPr lang="en-US" sz="1200" b="0" baseline="0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endParaRPr lang="en-US" sz="12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1907536" y="5335025"/>
            <a:ext cx="2454119" cy="50405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r>
              <a:rPr lang="en-US" sz="1400" b="1" dirty="0" smtClean="0">
                <a:solidFill>
                  <a:prstClr val="white"/>
                </a:solidFill>
                <a:latin typeface="Arial Narrow" pitchFamily="34" charset="0"/>
              </a:rPr>
              <a:t>Preparation of compost using kitchen waste&amp; cow dung</a:t>
            </a:r>
            <a:endParaRPr lang="en-US" sz="1400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60849" y="6088001"/>
            <a:ext cx="3550114" cy="57606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endParaRPr lang="en-US" dirty="0" smtClean="0">
              <a:solidFill>
                <a:prstClr val="white"/>
              </a:solidFill>
            </a:endParaRPr>
          </a:p>
          <a:p>
            <a:pPr algn="ctr" eaLnBrk="0" hangingPunct="0"/>
            <a:r>
              <a:rPr lang="en-US" sz="1400" b="1" dirty="0" smtClean="0">
                <a:solidFill>
                  <a:prstClr val="white"/>
                </a:solidFill>
                <a:latin typeface="Arial Narrow" pitchFamily="34" charset="0"/>
              </a:rPr>
              <a:t>1 kg kitchen waste+ 1 kg cow dung &amp; Microbial Consortium decomposer in layer form</a:t>
            </a:r>
          </a:p>
          <a:p>
            <a:pPr algn="ctr" eaLnBrk="0" hangingPunct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07504" y="5292052"/>
            <a:ext cx="1512168" cy="590002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r>
              <a:rPr lang="en-US" sz="1400" b="1" dirty="0">
                <a:solidFill>
                  <a:prstClr val="white"/>
                </a:solidFill>
                <a:latin typeface="Arial Narrow" pitchFamily="34" charset="0"/>
              </a:rPr>
              <a:t>Collection of Kitchen Waste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1619672" y="5585748"/>
            <a:ext cx="291307" cy="161845"/>
          </a:xfrm>
          <a:prstGeom prst="rightArrow">
            <a:avLst>
              <a:gd name="adj1" fmla="val 89426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505671" y="6061450"/>
            <a:ext cx="2226569" cy="60791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r>
              <a:rPr lang="en-US" sz="1400" b="1" dirty="0" smtClean="0">
                <a:solidFill>
                  <a:prstClr val="white"/>
                </a:solidFill>
                <a:latin typeface="Arial Narrow" pitchFamily="34" charset="0"/>
              </a:rPr>
              <a:t>Sprinkle water occasionally &amp; shuffle it every 5th day</a:t>
            </a:r>
            <a:endParaRPr lang="en-US" sz="1400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6747261" y="6218010"/>
            <a:ext cx="489035" cy="3160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308303" y="6218010"/>
            <a:ext cx="1728191" cy="620001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r>
              <a:rPr lang="en-US" sz="1400" b="1" dirty="0" smtClean="0">
                <a:solidFill>
                  <a:prstClr val="white"/>
                </a:solidFill>
                <a:latin typeface="Arial Narrow" pitchFamily="34" charset="0"/>
              </a:rPr>
              <a:t>Chemical Analysis of the kitchen waste</a:t>
            </a:r>
            <a:endParaRPr lang="en-US" sz="1400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2771800" y="5809125"/>
            <a:ext cx="262102" cy="278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016636" y="6218010"/>
            <a:ext cx="489035" cy="3160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78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5" cy="792088"/>
          </a:xfrm>
          <a:ln w="38100"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normAutofit fontScale="90000"/>
          </a:bodyPr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ysClr val="windowText" lastClr="000000"/>
                </a:solidFill>
                <a:latin typeface="Bahnschrift SemiBold Condensed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OFT-2 :</a:t>
            </a:r>
            <a:r>
              <a:rPr lang="en-US" sz="2800" b="1" dirty="0" smtClean="0">
                <a:solidFill>
                  <a:prstClr val="white"/>
                </a:solidFill>
                <a:latin typeface="Bahnschrift SemiBold Condensed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ysClr val="windowText" lastClr="000000"/>
                </a:solidFill>
                <a:latin typeface="Bahnschrift SemiBold Condensed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Effect of leguminous cover crops on growth and yield of Tomato</a:t>
            </a:r>
            <a:r>
              <a:rPr lang="en-US" sz="2800" b="1" dirty="0" smtClean="0">
                <a:solidFill>
                  <a:sysClr val="windowText" lastClr="000000"/>
                </a:solidFill>
                <a:latin typeface="Bahnschrift SemiBold Condensed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solidFill>
                  <a:sysClr val="windowText" lastClr="000000"/>
                </a:solidFill>
                <a:latin typeface="Bahnschrift SemiBold Condensed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en-US" sz="2800" b="1" dirty="0" err="1" smtClean="0">
                <a:solidFill>
                  <a:sysClr val="windowText" lastClr="000000"/>
                </a:solidFill>
                <a:latin typeface="Bahnschrift SemiBold Condensed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Dicipline</a:t>
            </a:r>
            <a:r>
              <a:rPr lang="en-US" sz="2800" b="1" dirty="0" smtClean="0">
                <a:solidFill>
                  <a:sysClr val="windowText" lastClr="000000"/>
                </a:solidFill>
                <a:latin typeface="Bahnschrift SemiBold Condensed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: Soil Science</a:t>
            </a:r>
            <a:endParaRPr kumimoji="0" lang="en-US" sz="2200" b="1" i="0" u="none" strike="noStrike" kern="1200" cap="none" spc="0" normalizeH="0" baseline="0" noProof="0" dirty="0">
              <a:ln w="12700"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 Narrow" pitchFamily="34" charset="0"/>
              <a:cs typeface="Leelawadee UI" pitchFamily="34" charset="-34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791484"/>
              </p:ext>
            </p:extLst>
          </p:nvPr>
        </p:nvGraphicFramePr>
        <p:xfrm>
          <a:off x="201486" y="1052736"/>
          <a:ext cx="8763018" cy="51511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70114"/>
                <a:gridCol w="1296144"/>
                <a:gridCol w="1944217"/>
                <a:gridCol w="792087"/>
                <a:gridCol w="936104"/>
                <a:gridCol w="720080"/>
                <a:gridCol w="648072"/>
                <a:gridCol w="1656200"/>
              </a:tblGrid>
              <a:tr h="647011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aseline="0" dirty="0" smtClean="0">
                          <a:latin typeface="Arial Narrow" pitchFamily="34" charset="0"/>
                        </a:rPr>
                        <a:t>Crop / Enterprise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baseline="0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aseline="0" dirty="0" smtClean="0">
                          <a:latin typeface="Arial Narrow" pitchFamily="34" charset="0"/>
                        </a:rPr>
                        <a:t>Problem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aseline="0" dirty="0" smtClean="0">
                          <a:latin typeface="Arial Narrow" pitchFamily="34" charset="0"/>
                        </a:rPr>
                        <a:t>with severity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Technology/ Social Concept/ methodology to be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Source of techno and year release of (if any) 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No. of trials proposed to be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Parameters of assessment/refinement</a:t>
                      </a:r>
                    </a:p>
                  </a:txBody>
                  <a:tcPr anchor="ctr"/>
                </a:tc>
              </a:tr>
              <a:tr h="4660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Assessed</a:t>
                      </a:r>
                      <a:endParaRPr lang="en-US" sz="1400" b="1" dirty="0" smtClean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itchFamily="34" charset="0"/>
                        </a:rPr>
                        <a:t>Refined</a:t>
                      </a:r>
                      <a:endParaRPr lang="en-US" sz="1400" b="1" dirty="0" smtClean="0">
                        <a:latin typeface="Arial Narrow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Assess</a:t>
                      </a:r>
                      <a:endParaRPr lang="en-US" sz="1400" b="1" dirty="0" smtClean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itchFamily="34" charset="0"/>
                        </a:rPr>
                        <a:t>Refine </a:t>
                      </a:r>
                      <a:endParaRPr lang="en-US" sz="1400" b="1" dirty="0" smtClean="0">
                        <a:latin typeface="Arial Narrow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9181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itchFamily="34" charset="0"/>
                        </a:rPr>
                        <a:t>Tomato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Farmers continued to grow tomatoes year after year without adequate soil management, which degraded the soil.</a:t>
                      </a:r>
                      <a:endParaRPr lang="en-IN" sz="1400" dirty="0" smtClean="0">
                        <a:latin typeface="Arial Narrow" pitchFamily="34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Arial Narrow" pitchFamily="34" charset="0"/>
                        </a:rPr>
                        <a:t>TO-1</a:t>
                      </a:r>
                    </a:p>
                    <a:p>
                      <a:r>
                        <a:rPr lang="en-US" sz="1300" dirty="0" smtClean="0">
                          <a:latin typeface="Arial Narrow" pitchFamily="34" charset="0"/>
                        </a:rPr>
                        <a:t>Cover</a:t>
                      </a:r>
                      <a:r>
                        <a:rPr lang="en-US" sz="1300" baseline="0" dirty="0" smtClean="0">
                          <a:latin typeface="Arial Narrow" pitchFamily="34" charset="0"/>
                        </a:rPr>
                        <a:t> crops- Cow pea</a:t>
                      </a:r>
                    </a:p>
                    <a:p>
                      <a:r>
                        <a:rPr lang="en-US" sz="1300" baseline="0" dirty="0" smtClean="0">
                          <a:latin typeface="Arial Narrow" pitchFamily="34" charset="0"/>
                        </a:rPr>
                        <a:t>Cover crops will be cut down when they reached the flowering stage and used as mulch and incorporated into the soil 2 weeks after transplanting</a:t>
                      </a:r>
                    </a:p>
                    <a:p>
                      <a:r>
                        <a:rPr lang="en-US" sz="1300" baseline="0" dirty="0" smtClean="0">
                          <a:latin typeface="Arial Narrow" pitchFamily="34" charset="0"/>
                        </a:rPr>
                        <a:t>TO-2</a:t>
                      </a:r>
                    </a:p>
                    <a:p>
                      <a:r>
                        <a:rPr lang="en-US" sz="1300" baseline="0" dirty="0" smtClean="0">
                          <a:latin typeface="Arial Narrow" pitchFamily="34" charset="0"/>
                        </a:rPr>
                        <a:t>Farmers Practice</a:t>
                      </a:r>
                      <a:endParaRPr lang="en-US" sz="1300" dirty="0" smtClean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IN" sz="1400" dirty="0" smtClean="0">
                          <a:latin typeface="Arial Narrow" pitchFamily="34" charset="0"/>
                        </a:rPr>
                        <a:t>CSIR-Soil</a:t>
                      </a:r>
                      <a:r>
                        <a:rPr lang="en-IN" sz="1400" baseline="0" dirty="0" smtClean="0">
                          <a:latin typeface="Arial Narrow" pitchFamily="34" charset="0"/>
                        </a:rPr>
                        <a:t> Research Institute, 2019</a:t>
                      </a:r>
                      <a:endParaRPr lang="en-IN" sz="1400" dirty="0" smtClean="0">
                        <a:latin typeface="Arial Narrow" pitchFamily="34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3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endParaRPr lang="en-US" sz="1400" baseline="0" dirty="0" smtClean="0">
                        <a:latin typeface="Arial Narrow" pitchFamily="34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en-US" sz="1400" baseline="0" dirty="0" smtClean="0">
                          <a:latin typeface="Arial Narrow" pitchFamily="34" charset="0"/>
                        </a:rPr>
                        <a:t> Soil fertility status initial &amp; after harvest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US" sz="1400" baseline="0" dirty="0" smtClean="0">
                          <a:latin typeface="Arial Narrow" pitchFamily="34" charset="0"/>
                        </a:rPr>
                        <a:t>Plant height (cm)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US" sz="1400" baseline="0" dirty="0" err="1" smtClean="0">
                          <a:latin typeface="Arial Narrow" pitchFamily="34" charset="0"/>
                        </a:rPr>
                        <a:t>No.of</a:t>
                      </a:r>
                      <a:r>
                        <a:rPr lang="en-US" sz="1400" baseline="0" dirty="0" smtClean="0">
                          <a:latin typeface="Arial Narrow" pitchFamily="34" charset="0"/>
                        </a:rPr>
                        <a:t> fruits/plant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US" sz="1400" baseline="0" dirty="0" smtClean="0">
                          <a:latin typeface="Arial Narrow" pitchFamily="34" charset="0"/>
                        </a:rPr>
                        <a:t> Yield (q/ha)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US" sz="1400" baseline="0" dirty="0" smtClean="0">
                          <a:latin typeface="Arial Narrow" pitchFamily="34" charset="0"/>
                        </a:rPr>
                        <a:t>Economics </a:t>
                      </a:r>
                    </a:p>
                  </a:txBody>
                  <a:tcPr marT="45721" marB="45721"/>
                </a:tc>
              </a:tr>
              <a:tr h="35149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 Narrow" pitchFamily="34" charset="0"/>
                        </a:rPr>
                        <a:t>Farmer Practice/ existing methods (whichever relevant)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US" sz="1200" baseline="0" dirty="0" smtClean="0">
                          <a:latin typeface="Arial Narrow" pitchFamily="34" charset="0"/>
                        </a:rPr>
                        <a:t> Soil fertility status initial &amp; after harvest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US" sz="1200" baseline="0" dirty="0" smtClean="0">
                          <a:latin typeface="Arial Narrow" pitchFamily="34" charset="0"/>
                        </a:rPr>
                        <a:t>Plant height (cm)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US" sz="1200" baseline="0" dirty="0" err="1" smtClean="0">
                          <a:latin typeface="Arial Narrow" pitchFamily="34" charset="0"/>
                        </a:rPr>
                        <a:t>No.of</a:t>
                      </a:r>
                      <a:r>
                        <a:rPr lang="en-US" sz="1200" baseline="0" dirty="0" smtClean="0">
                          <a:latin typeface="Arial Narrow" pitchFamily="34" charset="0"/>
                        </a:rPr>
                        <a:t> fruits/plant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US" sz="1200" baseline="0" dirty="0" smtClean="0">
                          <a:latin typeface="Arial Narrow" pitchFamily="34" charset="0"/>
                        </a:rPr>
                        <a:t> Yield (q/ha)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US" sz="1200" baseline="0" dirty="0" smtClean="0">
                          <a:latin typeface="Arial Narrow" pitchFamily="34" charset="0"/>
                        </a:rPr>
                        <a:t>Economics </a:t>
                      </a:r>
                      <a:endParaRPr lang="en-US" sz="1200" dirty="0" smtClean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587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864096"/>
          </a:xfrm>
          <a:ln w="38100"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kumimoji="0" lang="en-US" sz="2500" b="1" i="0" u="none" strike="noStrike" kern="1200" cap="none" spc="0" normalizeH="0" baseline="0" noProof="0" dirty="0" smtClean="0">
                <a:ln w="12700"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Bahnschrift SemiBold Condensed" pitchFamily="34" charset="0"/>
                <a:cs typeface="Leelawadee UI" pitchFamily="34" charset="-34"/>
              </a:rPr>
              <a:t>OFT-1 :</a:t>
            </a:r>
            <a:r>
              <a:rPr lang="en-US" sz="2500" b="1" dirty="0" smtClean="0">
                <a:solidFill>
                  <a:schemeClr val="accent4">
                    <a:lumMod val="50000"/>
                  </a:schemeClr>
                </a:solidFill>
                <a:latin typeface="Bahnschrift SemiBold Condensed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kumimoji="0" lang="en-US" sz="2500" b="1" i="0" u="none" strike="noStrike" kern="1200" cap="none" spc="0" normalizeH="0" baseline="0" noProof="0" dirty="0" smtClean="0">
                <a:ln w="12700"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Bahnschrift SemiBold Condensed" pitchFamily="34" charset="0"/>
                <a:cs typeface="Leelawadee UI" pitchFamily="34" charset="-34"/>
              </a:rPr>
              <a:t> </a:t>
            </a:r>
            <a:r>
              <a:rPr kumimoji="0" lang="en-US" sz="2500" b="1" i="0" u="none" strike="noStrike" kern="1200" cap="none" spc="0" normalizeH="0" baseline="0" noProof="0" dirty="0" err="1" smtClean="0">
                <a:ln w="12700"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Bahnschrift SemiBold Condensed" pitchFamily="34" charset="0"/>
                <a:cs typeface="Leelawadee UI" pitchFamily="34" charset="-34"/>
              </a:rPr>
              <a:t>Assesment</a:t>
            </a:r>
            <a:r>
              <a:rPr kumimoji="0" lang="en-US" sz="2500" b="1" i="0" u="none" strike="noStrike" kern="1200" cap="none" spc="0" normalizeH="0" baseline="0" noProof="0" dirty="0" smtClean="0">
                <a:ln w="12700"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Bahnschrift SemiBold Condensed" pitchFamily="34" charset="0"/>
                <a:cs typeface="Leelawadee UI" pitchFamily="34" charset="-34"/>
              </a:rPr>
              <a:t> of </a:t>
            </a:r>
            <a:r>
              <a:rPr lang="en-US" sz="2500" dirty="0">
                <a:latin typeface="Bahnschrift SemiBold Condensed" pitchFamily="34" charset="0"/>
              </a:rPr>
              <a:t>Yard long bean </a:t>
            </a:r>
            <a:r>
              <a:rPr lang="en-US" sz="2500" dirty="0" smtClean="0">
                <a:latin typeface="Bahnschrift SemiBold Condensed" pitchFamily="34" charset="0"/>
              </a:rPr>
              <a:t>variety </a:t>
            </a:r>
            <a:r>
              <a:rPr lang="en-US" sz="2500" dirty="0" err="1">
                <a:latin typeface="Bahnschrift SemiBold Condensed" pitchFamily="34" charset="0"/>
              </a:rPr>
              <a:t>Arka</a:t>
            </a:r>
            <a:r>
              <a:rPr lang="en-US" sz="2500" dirty="0">
                <a:latin typeface="Bahnschrift SemiBold Condensed" pitchFamily="34" charset="0"/>
              </a:rPr>
              <a:t> </a:t>
            </a:r>
            <a:r>
              <a:rPr lang="en-US" sz="2500" dirty="0" err="1" smtClean="0">
                <a:latin typeface="Bahnschrift SemiBold Condensed" pitchFamily="34" charset="0"/>
              </a:rPr>
              <a:t>Mangala</a:t>
            </a:r>
            <a:r>
              <a:rPr lang="en-US" sz="2500" dirty="0" smtClean="0">
                <a:latin typeface="Bahnschrift SemiBold Condensed" pitchFamily="34" charset="0"/>
              </a:rPr>
              <a:t> in </a:t>
            </a:r>
            <a:r>
              <a:rPr lang="en-US" sz="2500" dirty="0" err="1" smtClean="0">
                <a:latin typeface="Bahnschrift SemiBold Condensed" pitchFamily="34" charset="0"/>
              </a:rPr>
              <a:t>Champhai</a:t>
            </a:r>
            <a:r>
              <a:rPr lang="en-US" sz="2500" dirty="0" smtClean="0">
                <a:latin typeface="Bahnschrift SemiBold Condensed" pitchFamily="34" charset="0"/>
              </a:rPr>
              <a:t> District</a:t>
            </a:r>
            <a:r>
              <a:rPr kumimoji="0" lang="en-US" sz="2500" b="1" i="0" u="none" strike="noStrike" kern="1200" cap="none" spc="0" normalizeH="0" baseline="0" noProof="0" dirty="0" smtClean="0">
                <a:ln w="12700"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Bahnschrift SemiBold Condensed" pitchFamily="34" charset="0"/>
                <a:cs typeface="Leelawadee UI" pitchFamily="34" charset="-34"/>
              </a:rPr>
              <a:t/>
            </a:r>
            <a:br>
              <a:rPr kumimoji="0" lang="en-US" sz="2500" b="1" i="0" u="none" strike="noStrike" kern="1200" cap="none" spc="0" normalizeH="0" baseline="0" noProof="0" dirty="0" smtClean="0">
                <a:ln w="12700"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Bahnschrift SemiBold Condensed" pitchFamily="34" charset="0"/>
                <a:cs typeface="Leelawadee UI" pitchFamily="34" charset="-34"/>
              </a:rPr>
            </a:br>
            <a:r>
              <a:rPr kumimoji="0" lang="en-US" sz="2500" b="1" i="0" u="none" strike="noStrike" kern="1200" cap="none" spc="0" normalizeH="0" baseline="0" noProof="0" dirty="0" smtClean="0">
                <a:ln w="12700"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Bahnschrift SemiBold Condensed" pitchFamily="34" charset="0"/>
                <a:cs typeface="Leelawadee UI" pitchFamily="34" charset="-34"/>
              </a:rPr>
              <a:t>Discipline : Horticulture</a:t>
            </a:r>
            <a:endParaRPr kumimoji="0" lang="en-US" sz="2500" b="1" i="0" u="none" strike="noStrike" kern="1200" cap="none" spc="0" normalizeH="0" baseline="0" noProof="0" dirty="0">
              <a:ln w="12700"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Bahnschrift SemiBold Condensed" pitchFamily="34" charset="0"/>
              <a:cs typeface="Leelawadee UI" pitchFamily="34" charset="-34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129753"/>
              </p:ext>
            </p:extLst>
          </p:nvPr>
        </p:nvGraphicFramePr>
        <p:xfrm>
          <a:off x="107504" y="1340768"/>
          <a:ext cx="8942516" cy="7039639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64096"/>
                <a:gridCol w="1008112"/>
                <a:gridCol w="1296144"/>
                <a:gridCol w="792088"/>
                <a:gridCol w="1087469"/>
                <a:gridCol w="808314"/>
                <a:gridCol w="661348"/>
                <a:gridCol w="2424945"/>
              </a:tblGrid>
              <a:tr h="869744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300" baseline="0" dirty="0" smtClean="0">
                          <a:latin typeface="Arial Narrow" pitchFamily="34" charset="0"/>
                        </a:rPr>
                        <a:t>Crop / Enterprise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300" baseline="0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300" baseline="0" dirty="0" smtClean="0">
                          <a:latin typeface="Arial Narrow" pitchFamily="34" charset="0"/>
                        </a:rPr>
                        <a:t>Problem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300" baseline="0" dirty="0" smtClean="0">
                          <a:latin typeface="Arial Narrow" pitchFamily="34" charset="0"/>
                        </a:rPr>
                        <a:t>with severity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Arial Narrow" pitchFamily="34" charset="0"/>
                        </a:rPr>
                        <a:t>Technology/ Social Concept/ methodology to be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Arial Narrow" pitchFamily="34" charset="0"/>
                        </a:rPr>
                        <a:t>Source of techno and year release of (if any) 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Arial Narrow" pitchFamily="34" charset="0"/>
                        </a:rPr>
                        <a:t>No. of trials proposed to be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Arial Narrow" pitchFamily="34" charset="0"/>
                        </a:rPr>
                        <a:t>Parameters of assessment/refinement</a:t>
                      </a:r>
                    </a:p>
                  </a:txBody>
                  <a:tcPr anchor="ctr"/>
                </a:tc>
              </a:tr>
              <a:tr h="3623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/>
                        <a:t>Assessed</a:t>
                      </a:r>
                      <a:endParaRPr lang="en-US" sz="1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Refined</a:t>
                      </a:r>
                      <a:endParaRPr lang="en-US" sz="1400" b="1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/>
                        <a:t>Assess</a:t>
                      </a:r>
                      <a:endParaRPr lang="en-US" sz="1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Refine </a:t>
                      </a:r>
                      <a:endParaRPr lang="en-US" sz="1400" b="1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321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latin typeface="Arial Narrow" pitchFamily="34" charset="0"/>
                        </a:rPr>
                        <a:t>Yard</a:t>
                      </a:r>
                      <a:r>
                        <a:rPr lang="en-US" sz="1300" baseline="0" dirty="0" smtClean="0">
                          <a:latin typeface="Arial Narrow" pitchFamily="34" charset="0"/>
                        </a:rPr>
                        <a:t> long bean</a:t>
                      </a:r>
                      <a:endParaRPr lang="en-US" sz="13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Arial Narrow" pitchFamily="34" charset="0"/>
                        </a:rPr>
                        <a:t>Non availability of high yielding Yard</a:t>
                      </a:r>
                      <a:r>
                        <a:rPr lang="en-US" sz="1300" baseline="0" dirty="0" smtClean="0">
                          <a:latin typeface="Arial Narrow" pitchFamily="34" charset="0"/>
                        </a:rPr>
                        <a:t> long bean variety in the District</a:t>
                      </a:r>
                      <a:endParaRPr lang="en-US" sz="13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>
                          <a:latin typeface="Arial Narrow" pitchFamily="34" charset="0"/>
                        </a:rPr>
                        <a:t>TO-1:</a:t>
                      </a:r>
                      <a:r>
                        <a:rPr lang="en-US" sz="130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1300" baseline="0" dirty="0" err="1" smtClean="0">
                          <a:latin typeface="Arial Narrow" pitchFamily="34" charset="0"/>
                        </a:rPr>
                        <a:t>Arka</a:t>
                      </a:r>
                      <a:r>
                        <a:rPr lang="en-US" sz="130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1300" baseline="0" dirty="0" err="1" smtClean="0">
                          <a:latin typeface="Arial Narrow" pitchFamily="34" charset="0"/>
                        </a:rPr>
                        <a:t>Mangala</a:t>
                      </a:r>
                      <a:endParaRPr lang="en-US" sz="1300" baseline="0" dirty="0" smtClean="0">
                        <a:latin typeface="Arial Narrow" pitchFamily="34" charset="0"/>
                      </a:endParaRPr>
                    </a:p>
                    <a:p>
                      <a:pPr algn="l"/>
                      <a:endParaRPr lang="en-US" sz="1300" baseline="0" dirty="0" smtClean="0">
                        <a:latin typeface="Arial Narrow" pitchFamily="34" charset="0"/>
                      </a:endParaRPr>
                    </a:p>
                    <a:p>
                      <a:pPr algn="l"/>
                      <a:r>
                        <a:rPr lang="en-US" sz="1300" baseline="0" dirty="0" smtClean="0">
                          <a:latin typeface="Arial Narrow" pitchFamily="34" charset="0"/>
                        </a:rPr>
                        <a:t>TO-2: Farmer Practice</a:t>
                      </a:r>
                    </a:p>
                    <a:p>
                      <a:pPr algn="ctr"/>
                      <a:endParaRPr lang="en-US" sz="1300" baseline="0" dirty="0" smtClean="0">
                        <a:latin typeface="Arial Narrow" pitchFamily="34" charset="0"/>
                      </a:endParaRPr>
                    </a:p>
                    <a:p>
                      <a:pPr algn="ctr"/>
                      <a:endParaRPr lang="en-US" sz="1300" baseline="0" dirty="0" smtClean="0">
                        <a:latin typeface="Arial Narrow" pitchFamily="34" charset="0"/>
                      </a:endParaRPr>
                    </a:p>
                    <a:p>
                      <a:r>
                        <a:rPr lang="en-US" sz="1300" dirty="0" smtClean="0">
                          <a:latin typeface="Arial Narrow" pitchFamily="34" charset="0"/>
                        </a:rPr>
                        <a:t>Spacing 90 X 30 cm</a:t>
                      </a:r>
                    </a:p>
                    <a:p>
                      <a:r>
                        <a:rPr lang="en-US" sz="1300" dirty="0" smtClean="0">
                          <a:latin typeface="Arial Narrow" pitchFamily="34" charset="0"/>
                        </a:rPr>
                        <a:t>NPK: </a:t>
                      </a:r>
                    </a:p>
                    <a:p>
                      <a:r>
                        <a:rPr lang="en-US" sz="1300" dirty="0" smtClean="0">
                          <a:latin typeface="Arial Narrow" pitchFamily="34" charset="0"/>
                        </a:rPr>
                        <a:t>75:60:30 kg NPK/ha)</a:t>
                      </a:r>
                    </a:p>
                    <a:p>
                      <a:r>
                        <a:rPr lang="en-US" sz="1300" dirty="0" smtClean="0">
                          <a:latin typeface="Arial Narrow" pitchFamily="34" charset="0"/>
                        </a:rPr>
                        <a:t>Time of planting :</a:t>
                      </a:r>
                      <a:r>
                        <a:rPr lang="en-US" sz="1300" baseline="0" dirty="0" smtClean="0">
                          <a:latin typeface="Arial Narrow" pitchFamily="34" charset="0"/>
                        </a:rPr>
                        <a:t> April</a:t>
                      </a:r>
                      <a:r>
                        <a:rPr lang="en-US" sz="1300" dirty="0" smtClean="0">
                          <a:latin typeface="Arial Narrow" pitchFamily="34" charset="0"/>
                        </a:rPr>
                        <a:t> </a:t>
                      </a:r>
                    </a:p>
                    <a:p>
                      <a:pPr algn="ctr"/>
                      <a:endParaRPr lang="en-US" sz="1300" baseline="0" dirty="0" smtClean="0">
                        <a:latin typeface="Arial Narrow" pitchFamily="34" charset="0"/>
                      </a:endParaRPr>
                    </a:p>
                    <a:p>
                      <a:pPr algn="ctr"/>
                      <a:endParaRPr lang="en-US" sz="1300" baseline="0" dirty="0" smtClean="0">
                        <a:latin typeface="Arial Narrow" pitchFamily="34" charset="0"/>
                      </a:endParaRPr>
                    </a:p>
                    <a:p>
                      <a:pPr algn="ctr"/>
                      <a:endParaRPr lang="en-US" sz="13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Arial Narrow" pitchFamily="34" charset="0"/>
                        </a:rPr>
                        <a:t>IIHR, 2016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Arial Narrow" pitchFamily="34" charset="0"/>
                        </a:rPr>
                        <a:t>3</a:t>
                      </a:r>
                      <a:endParaRPr lang="en-US" sz="13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latin typeface="Arial Narrow" pitchFamily="34" charset="0"/>
                        </a:rPr>
                        <a:t>New Technology/ concept/ methodology (whichever relevant)</a:t>
                      </a:r>
                      <a:r>
                        <a:rPr lang="en-US" sz="1300" b="0" dirty="0" smtClean="0">
                          <a:solidFill>
                            <a:sysClr val="windowText" lastClr="000000"/>
                          </a:solidFill>
                          <a:latin typeface="Arial Narrow" pitchFamily="34" charset="0"/>
                        </a:rPr>
                        <a:t>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300" b="0" dirty="0" smtClean="0">
                          <a:solidFill>
                            <a:sysClr val="windowText" lastClr="000000"/>
                          </a:solidFill>
                          <a:latin typeface="Arial Narrow" pitchFamily="34" charset="0"/>
                        </a:rPr>
                        <a:t>Plant height (m)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300" b="0" dirty="0" smtClean="0">
                          <a:solidFill>
                            <a:sysClr val="windowText" lastClr="000000"/>
                          </a:solidFill>
                          <a:latin typeface="Arial Narrow" pitchFamily="34" charset="0"/>
                        </a:rPr>
                        <a:t>Pod weight (g)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300" b="0" dirty="0" smtClean="0">
                          <a:solidFill>
                            <a:sysClr val="windowText" lastClr="000000"/>
                          </a:solidFill>
                          <a:latin typeface="Arial Narrow" pitchFamily="34" charset="0"/>
                        </a:rPr>
                        <a:t>Number of pod per plant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300" b="0" dirty="0" smtClean="0">
                          <a:solidFill>
                            <a:sysClr val="windowText" lastClr="000000"/>
                          </a:solidFill>
                          <a:latin typeface="Arial Narrow" pitchFamily="34" charset="0"/>
                        </a:rPr>
                        <a:t>Yield</a:t>
                      </a:r>
                      <a:r>
                        <a:rPr lang="en-US" sz="1300" b="0" baseline="0" dirty="0" smtClean="0">
                          <a:solidFill>
                            <a:sysClr val="windowText" lastClr="000000"/>
                          </a:solidFill>
                          <a:latin typeface="Arial Narrow" pitchFamily="34" charset="0"/>
                        </a:rPr>
                        <a:t> /ha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300" b="0" dirty="0" smtClean="0">
                          <a:solidFill>
                            <a:sysClr val="windowText" lastClr="000000"/>
                          </a:solidFill>
                          <a:latin typeface="Arial Narrow" pitchFamily="34" charset="0"/>
                        </a:rPr>
                        <a:t>Economics</a:t>
                      </a:r>
                    </a:p>
                  </a:txBody>
                  <a:tcPr anchor="ctr"/>
                </a:tc>
              </a:tr>
              <a:tr h="4348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en-US" sz="1300" b="0" dirty="0" smtClean="0">
                        <a:solidFill>
                          <a:sysClr val="windowText" lastClr="00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4348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 smtClean="0">
                          <a:solidFill>
                            <a:sysClr val="windowText" lastClr="000000"/>
                          </a:solidFill>
                          <a:latin typeface="Arial Narrow" pitchFamily="34" charset="0"/>
                        </a:rPr>
                        <a:t>Farmer Practice/ existing methods (whichever relevant)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300" b="0" dirty="0" smtClean="0">
                          <a:solidFill>
                            <a:sysClr val="windowText" lastClr="000000"/>
                          </a:solidFill>
                          <a:latin typeface="Arial Narrow" pitchFamily="34" charset="0"/>
                        </a:rPr>
                        <a:t>Plant height (m)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300" b="0" dirty="0" smtClean="0">
                          <a:solidFill>
                            <a:sysClr val="windowText" lastClr="000000"/>
                          </a:solidFill>
                          <a:latin typeface="Arial Narrow" pitchFamily="34" charset="0"/>
                        </a:rPr>
                        <a:t>Pod weight (g)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300" b="0" dirty="0" smtClean="0">
                          <a:solidFill>
                            <a:sysClr val="windowText" lastClr="000000"/>
                          </a:solidFill>
                          <a:latin typeface="Arial Narrow" pitchFamily="34" charset="0"/>
                        </a:rPr>
                        <a:t>Number of pod per plant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300" b="0" dirty="0" smtClean="0">
                          <a:solidFill>
                            <a:sysClr val="windowText" lastClr="000000"/>
                          </a:solidFill>
                          <a:latin typeface="Arial Narrow" pitchFamily="34" charset="0"/>
                        </a:rPr>
                        <a:t>Yield</a:t>
                      </a:r>
                      <a:r>
                        <a:rPr lang="en-US" sz="1300" b="0" baseline="0" dirty="0" smtClean="0">
                          <a:solidFill>
                            <a:sysClr val="windowText" lastClr="000000"/>
                          </a:solidFill>
                          <a:latin typeface="Arial Narrow" pitchFamily="34" charset="0"/>
                        </a:rPr>
                        <a:t> /ha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300" b="0" dirty="0" smtClean="0">
                          <a:solidFill>
                            <a:sysClr val="windowText" lastClr="000000"/>
                          </a:solidFill>
                          <a:latin typeface="Arial Narrow" pitchFamily="34" charset="0"/>
                        </a:rPr>
                        <a:t>Economics</a:t>
                      </a:r>
                    </a:p>
                  </a:txBody>
                  <a:tcPr anchor="ctr"/>
                </a:tc>
              </a:tr>
              <a:tr h="4348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en-US" sz="1300" b="0" dirty="0" smtClean="0">
                        <a:solidFill>
                          <a:sysClr val="windowText" lastClr="000000"/>
                        </a:solidFill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118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864096"/>
          </a:xfrm>
          <a:ln w="38100"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kumimoji="0" lang="en-US" sz="2500" b="1" i="0" u="none" strike="noStrike" kern="1200" cap="none" spc="0" normalizeH="0" baseline="0" noProof="0" dirty="0" smtClean="0">
                <a:ln w="12700"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hnschrift SemiBold SemiConden" pitchFamily="34" charset="0"/>
                <a:cs typeface="Leelawadee UI" pitchFamily="34" charset="-34"/>
              </a:rPr>
              <a:t>OFT-2 :</a:t>
            </a:r>
            <a:r>
              <a:rPr lang="en-US" sz="2500" b="1" dirty="0" smtClean="0">
                <a:solidFill>
                  <a:sysClr val="windowText" lastClr="000000"/>
                </a:solidFill>
                <a:latin typeface="Bahnschrift SemiBold SemiConden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kumimoji="0" lang="en-US" sz="2500" b="1" i="0" u="none" strike="noStrike" kern="1200" cap="none" spc="0" normalizeH="0" baseline="0" noProof="0" dirty="0" smtClean="0">
                <a:ln w="12700"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hnschrift SemiBold SemiConden" pitchFamily="34" charset="0"/>
                <a:cs typeface="Leelawadee UI" pitchFamily="34" charset="-34"/>
              </a:rPr>
              <a:t> </a:t>
            </a:r>
            <a:r>
              <a:rPr kumimoji="0" lang="en-US" sz="2500" b="1" i="0" u="none" strike="noStrike" kern="1200" cap="none" spc="0" normalizeH="0" baseline="0" noProof="0" dirty="0" err="1" smtClean="0">
                <a:ln w="12700"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hnschrift SemiBold SemiConden" pitchFamily="34" charset="0"/>
                <a:cs typeface="Leelawadee UI" pitchFamily="34" charset="-34"/>
              </a:rPr>
              <a:t>Assesment</a:t>
            </a:r>
            <a:r>
              <a:rPr kumimoji="0" lang="en-US" sz="2500" b="1" i="0" u="none" strike="noStrike" kern="1200" cap="none" spc="0" normalizeH="0" baseline="0" noProof="0" dirty="0" smtClean="0">
                <a:ln w="12700"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hnschrift SemiBold SemiConden" pitchFamily="34" charset="0"/>
                <a:cs typeface="Leelawadee UI" pitchFamily="34" charset="-34"/>
              </a:rPr>
              <a:t> </a:t>
            </a:r>
            <a:r>
              <a:rPr lang="en-US" sz="2800" b="1" dirty="0" smtClean="0">
                <a:solidFill>
                  <a:sysClr val="windowText" lastClr="000000"/>
                </a:solidFill>
                <a:latin typeface="Bahnschrift SemiBold SemiConden" pitchFamily="34" charset="0"/>
              </a:rPr>
              <a:t>of IIHR </a:t>
            </a:r>
            <a:r>
              <a:rPr lang="en-US" sz="2800" b="1" dirty="0">
                <a:solidFill>
                  <a:sysClr val="windowText" lastClr="000000"/>
                </a:solidFill>
                <a:latin typeface="Bahnschrift SemiBold SemiConden" pitchFamily="34" charset="0"/>
              </a:rPr>
              <a:t>vegetable special in </a:t>
            </a:r>
            <a:r>
              <a:rPr lang="en-US" sz="2800" b="1" dirty="0" smtClean="0">
                <a:solidFill>
                  <a:sysClr val="windowText" lastClr="000000"/>
                </a:solidFill>
                <a:latin typeface="Bahnschrift SemiBold SemiConden" pitchFamily="34" charset="0"/>
              </a:rPr>
              <a:t>Tomato</a:t>
            </a:r>
            <a:r>
              <a:rPr kumimoji="0" lang="en-US" sz="2500" b="1" i="0" u="none" strike="noStrike" kern="1200" cap="none" spc="0" normalizeH="0" baseline="0" noProof="0" dirty="0" smtClean="0">
                <a:ln w="12700"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hnschrift SemiBold SemiConden" pitchFamily="34" charset="0"/>
                <a:cs typeface="Leelawadee UI" pitchFamily="34" charset="-34"/>
              </a:rPr>
              <a:t/>
            </a:r>
            <a:br>
              <a:rPr kumimoji="0" lang="en-US" sz="2500" b="1" i="0" u="none" strike="noStrike" kern="1200" cap="none" spc="0" normalizeH="0" baseline="0" noProof="0" dirty="0" smtClean="0">
                <a:ln w="12700"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hnschrift SemiBold SemiConden" pitchFamily="34" charset="0"/>
                <a:cs typeface="Leelawadee UI" pitchFamily="34" charset="-34"/>
              </a:rPr>
            </a:br>
            <a:r>
              <a:rPr kumimoji="0" lang="en-US" sz="2500" b="1" i="0" u="none" strike="noStrike" kern="1200" cap="none" spc="0" normalizeH="0" baseline="0" noProof="0" dirty="0" smtClean="0">
                <a:ln w="12700"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hnschrift SemiBold SemiConden" pitchFamily="34" charset="0"/>
                <a:cs typeface="Leelawadee UI" pitchFamily="34" charset="-34"/>
              </a:rPr>
              <a:t>Discipline : Horticulture</a:t>
            </a:r>
            <a:endParaRPr kumimoji="0" lang="en-US" sz="2500" b="1" i="0" u="none" strike="noStrike" kern="1200" cap="none" spc="0" normalizeH="0" baseline="0" noProof="0" dirty="0">
              <a:ln w="12700"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ahnschrift SemiBold SemiConden" pitchFamily="34" charset="0"/>
              <a:cs typeface="Leelawadee UI" pitchFamily="34" charset="-34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02220"/>
              </p:ext>
            </p:extLst>
          </p:nvPr>
        </p:nvGraphicFramePr>
        <p:xfrm>
          <a:off x="107504" y="1340768"/>
          <a:ext cx="8942516" cy="5270804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64096"/>
                <a:gridCol w="1080120"/>
                <a:gridCol w="864096"/>
                <a:gridCol w="792088"/>
                <a:gridCol w="1872208"/>
                <a:gridCol w="720080"/>
                <a:gridCol w="648072"/>
                <a:gridCol w="2101756"/>
              </a:tblGrid>
              <a:tr h="824956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="1" baseline="0" dirty="0" smtClean="0">
                          <a:latin typeface="Arial Narrow" pitchFamily="34" charset="0"/>
                        </a:rPr>
                        <a:t>Crop / Enterprise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b="1" baseline="0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="1" baseline="0" dirty="0" smtClean="0">
                          <a:latin typeface="Arial Narrow" pitchFamily="34" charset="0"/>
                        </a:rPr>
                        <a:t>Problem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="1" baseline="0" dirty="0" smtClean="0">
                          <a:latin typeface="Arial Narrow" pitchFamily="34" charset="0"/>
                        </a:rPr>
                        <a:t>with severity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 Narrow" pitchFamily="34" charset="0"/>
                        </a:rPr>
                        <a:t>Technology/ Social Concept/ methodology to be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 Narrow" pitchFamily="34" charset="0"/>
                        </a:rPr>
                        <a:t>Source of techno and year release of (if any) 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 Narrow" pitchFamily="34" charset="0"/>
                        </a:rPr>
                        <a:t>No. of trials proposed to be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 Narrow" pitchFamily="34" charset="0"/>
                        </a:rPr>
                        <a:t>Parameters of assessment/refinement</a:t>
                      </a:r>
                    </a:p>
                  </a:txBody>
                  <a:tcPr anchor="ctr"/>
                </a:tc>
              </a:tr>
              <a:tr h="3437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Assessed</a:t>
                      </a:r>
                      <a:endParaRPr lang="en-US" sz="1400" b="1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Refined</a:t>
                      </a:r>
                      <a:endParaRPr lang="en-US" sz="1400" b="1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Assess</a:t>
                      </a:r>
                      <a:endParaRPr lang="en-US" sz="1400" b="1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Refine </a:t>
                      </a:r>
                      <a:endParaRPr lang="en-US" sz="1400" b="1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1163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itchFamily="34" charset="0"/>
                        </a:rPr>
                        <a:t>Tomato: IIHR Vegetable special</a:t>
                      </a:r>
                    </a:p>
                    <a:p>
                      <a:endParaRPr lang="en-US" sz="1400" dirty="0" smtClean="0">
                        <a:latin typeface="Arial Narrow" pitchFamily="34" charset="0"/>
                      </a:endParaRPr>
                    </a:p>
                    <a:p>
                      <a:endParaRPr lang="en-US" sz="1400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itchFamily="34" charset="0"/>
                        </a:rPr>
                        <a:t>Low production  as a result of a lack of micronutrient application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itchFamily="34" charset="0"/>
                        </a:rPr>
                        <a:t>T1: </a:t>
                      </a:r>
                    </a:p>
                    <a:p>
                      <a:r>
                        <a:rPr lang="en-US" sz="1400" dirty="0" smtClean="0">
                          <a:latin typeface="Arial Narrow" pitchFamily="34" charset="0"/>
                        </a:rPr>
                        <a:t>IIHR vegetable Special</a:t>
                      </a:r>
                    </a:p>
                    <a:p>
                      <a:endParaRPr lang="en-US" sz="1400" dirty="0" smtClean="0">
                        <a:latin typeface="Arial Narrow" pitchFamily="34" charset="0"/>
                      </a:endParaRPr>
                    </a:p>
                    <a:p>
                      <a:r>
                        <a:rPr lang="en-US" sz="1400" dirty="0" smtClean="0">
                          <a:latin typeface="Arial Narrow" pitchFamily="34" charset="0"/>
                        </a:rPr>
                        <a:t>T2: </a:t>
                      </a:r>
                    </a:p>
                    <a:p>
                      <a:r>
                        <a:rPr lang="en-US" sz="1400" dirty="0" smtClean="0">
                          <a:latin typeface="Arial Narrow" pitchFamily="34" charset="0"/>
                        </a:rPr>
                        <a:t>Farmers practice 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Arial Narrow" pitchFamily="34" charset="0"/>
                        </a:rPr>
                        <a:t>IIHR, 2010 </a:t>
                      </a:r>
                    </a:p>
                    <a:p>
                      <a:r>
                        <a:rPr lang="en-US" sz="1300" b="0" i="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@ 75 grams in 15 liters of water (5 grams per </a:t>
                      </a:r>
                      <a:r>
                        <a:rPr lang="en-US" sz="13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litre</a:t>
                      </a:r>
                      <a:r>
                        <a:rPr lang="en-US" sz="1300" b="0" i="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)  </a:t>
                      </a:r>
                    </a:p>
                    <a:p>
                      <a:r>
                        <a:rPr lang="en-US" sz="1300" b="0" i="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 Three</a:t>
                      </a:r>
                      <a:r>
                        <a:rPr lang="en-US" sz="13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sprays : </a:t>
                      </a:r>
                    </a:p>
                    <a:p>
                      <a:endParaRPr lang="en-US" sz="1300" b="0" i="0" kern="1200" baseline="0" dirty="0" smtClean="0">
                        <a:solidFill>
                          <a:schemeClr val="dk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13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1 ½  month after planting</a:t>
                      </a:r>
                    </a:p>
                    <a:p>
                      <a:r>
                        <a:rPr lang="en-US" sz="13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15 days interval after the first spray.</a:t>
                      </a:r>
                      <a:endParaRPr lang="en-US" sz="1300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3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>
                          <a:solidFill>
                            <a:sysClr val="windowText" lastClr="000000"/>
                          </a:solidFill>
                          <a:latin typeface="Arial Narrow" pitchFamily="34" charset="0"/>
                        </a:rPr>
                        <a:t>New Technology/ concept/ methodology(whichever relevant)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300" b="0" dirty="0" smtClean="0">
                          <a:solidFill>
                            <a:sysClr val="windowText" lastClr="000000"/>
                          </a:solidFill>
                          <a:latin typeface="Arial Narrow" pitchFamily="34" charset="0"/>
                        </a:rPr>
                        <a:t>Plant height (m)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300" b="0" dirty="0" smtClean="0">
                          <a:solidFill>
                            <a:sysClr val="windowText" lastClr="000000"/>
                          </a:solidFill>
                          <a:latin typeface="Arial Narrow" pitchFamily="34" charset="0"/>
                        </a:rPr>
                        <a:t>Fruit weight (g)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300" b="0" dirty="0" smtClean="0">
                          <a:solidFill>
                            <a:sysClr val="windowText" lastClr="000000"/>
                          </a:solidFill>
                          <a:latin typeface="Arial Narrow" pitchFamily="34" charset="0"/>
                        </a:rPr>
                        <a:t>Number of fruit per plant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300" b="0" dirty="0" smtClean="0">
                          <a:solidFill>
                            <a:sysClr val="windowText" lastClr="000000"/>
                          </a:solidFill>
                          <a:latin typeface="Arial Narrow" pitchFamily="34" charset="0"/>
                        </a:rPr>
                        <a:t>Yield</a:t>
                      </a:r>
                      <a:r>
                        <a:rPr lang="en-US" sz="1300" b="0" baseline="0" dirty="0" smtClean="0">
                          <a:solidFill>
                            <a:sysClr val="windowText" lastClr="000000"/>
                          </a:solidFill>
                          <a:latin typeface="Arial Narrow" pitchFamily="34" charset="0"/>
                        </a:rPr>
                        <a:t> /ha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300" b="0" dirty="0" smtClean="0">
                          <a:solidFill>
                            <a:sysClr val="windowText" lastClr="000000"/>
                          </a:solidFill>
                          <a:latin typeface="Arial Narrow" pitchFamily="34" charset="0"/>
                        </a:rPr>
                        <a:t>Economics</a:t>
                      </a:r>
                    </a:p>
                  </a:txBody>
                  <a:tcPr anchor="ctr"/>
                </a:tc>
              </a:tr>
              <a:tr h="412477"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en-US" sz="1400" b="0" dirty="0" smtClean="0">
                        <a:solidFill>
                          <a:sysClr val="windowText" lastClr="00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1478843"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 smtClean="0">
                          <a:solidFill>
                            <a:sysClr val="windowText" lastClr="000000"/>
                          </a:solidFill>
                          <a:latin typeface="Arial Narrow" pitchFamily="34" charset="0"/>
                        </a:rPr>
                        <a:t>Farmer Practice/ existing methods (whichever relevant)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300" b="0" dirty="0" smtClean="0">
                          <a:solidFill>
                            <a:sysClr val="windowText" lastClr="000000"/>
                          </a:solidFill>
                          <a:latin typeface="Arial Narrow" pitchFamily="34" charset="0"/>
                        </a:rPr>
                        <a:t>Plant height (m)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300" b="0" dirty="0" smtClean="0">
                          <a:solidFill>
                            <a:sysClr val="windowText" lastClr="000000"/>
                          </a:solidFill>
                          <a:latin typeface="Arial Narrow" pitchFamily="34" charset="0"/>
                        </a:rPr>
                        <a:t>Fruit weight (g)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300" b="0" dirty="0" smtClean="0">
                          <a:solidFill>
                            <a:sysClr val="windowText" lastClr="000000"/>
                          </a:solidFill>
                          <a:latin typeface="Arial Narrow" pitchFamily="34" charset="0"/>
                        </a:rPr>
                        <a:t>Number of fruit per plant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300" b="0" dirty="0" smtClean="0">
                          <a:solidFill>
                            <a:sysClr val="windowText" lastClr="000000"/>
                          </a:solidFill>
                          <a:latin typeface="Arial Narrow" pitchFamily="34" charset="0"/>
                        </a:rPr>
                        <a:t>Yield</a:t>
                      </a:r>
                      <a:r>
                        <a:rPr lang="en-US" sz="1300" b="0" baseline="0" dirty="0" smtClean="0">
                          <a:solidFill>
                            <a:sysClr val="windowText" lastClr="000000"/>
                          </a:solidFill>
                          <a:latin typeface="Arial Narrow" pitchFamily="34" charset="0"/>
                        </a:rPr>
                        <a:t> /ha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300" b="0" dirty="0" smtClean="0">
                          <a:solidFill>
                            <a:sysClr val="windowText" lastClr="000000"/>
                          </a:solidFill>
                          <a:latin typeface="Arial Narrow" pitchFamily="34" charset="0"/>
                        </a:rPr>
                        <a:t>Economics</a:t>
                      </a:r>
                    </a:p>
                  </a:txBody>
                  <a:tcPr anchor="ctr"/>
                </a:tc>
              </a:tr>
              <a:tr h="4124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en-US" sz="1300" b="0" dirty="0" smtClean="0">
                        <a:solidFill>
                          <a:sysClr val="windowText" lastClr="000000"/>
                        </a:solidFill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045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1"/>
            <a:ext cx="8856984" cy="720081"/>
          </a:xfrm>
          <a:effectLst>
            <a:glow rad="101600">
              <a:schemeClr val="accent5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noAutofit/>
          </a:bodyPr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4">
                    <a:lumMod val="50000"/>
                  </a:schemeClr>
                </a:solidFill>
                <a:latin typeface="Bahnschrift SemiBold Condensed" pitchFamily="34" charset="0"/>
                <a:cs typeface="Leelawadee UI" pitchFamily="34" charset="-34"/>
              </a:rPr>
              <a:t>Summary 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Bahnschrift SemiBold Condensed" pitchFamily="34" charset="0"/>
                <a:cs typeface="Leelawadee UI" pitchFamily="34" charset="-34"/>
              </a:rPr>
              <a:t> of FLDs f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Bahnschrift SemiBold Condensed" pitchFamily="34" charset="0"/>
                <a:cs typeface="Leelawadee UI" pitchFamily="34" charset="-34"/>
              </a:rPr>
              <a:t>or 2023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Bahnschrift SemiBold Condensed" pitchFamily="34" charset="0"/>
              <a:cs typeface="Leelawadee UI" pitchFamily="34" charset="-34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457727"/>
              </p:ext>
            </p:extLst>
          </p:nvPr>
        </p:nvGraphicFramePr>
        <p:xfrm>
          <a:off x="201488" y="980728"/>
          <a:ext cx="8763000" cy="563338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676400"/>
                <a:gridCol w="1447800"/>
                <a:gridCol w="1219200"/>
                <a:gridCol w="1371600"/>
                <a:gridCol w="1524000"/>
                <a:gridCol w="1524000"/>
              </a:tblGrid>
              <a:tr h="12094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aseline="0" dirty="0" smtClean="0">
                          <a:latin typeface="Arial Narrow" pitchFamily="34" charset="0"/>
                        </a:rPr>
                        <a:t>Discipline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baseline="0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aseline="0" dirty="0" smtClean="0">
                          <a:latin typeface="Arial Narrow" pitchFamily="34" charset="0"/>
                        </a:rPr>
                        <a:t>Crop/enterprise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No. of  Technology/ Social Concept/ methodology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No. of demos proposed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Area (ha) to be covered/ no. of items/activity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No.</a:t>
                      </a:r>
                      <a:r>
                        <a:rPr lang="en-US" sz="140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1400" dirty="0" smtClean="0">
                          <a:latin typeface="Arial Narrow" pitchFamily="34" charset="0"/>
                        </a:rPr>
                        <a:t>of participants/famers to be covered</a:t>
                      </a:r>
                    </a:p>
                  </a:txBody>
                  <a:tcPr anchor="ctr"/>
                </a:tc>
              </a:tr>
              <a:tr h="3819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Agronomy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latin typeface="Arial Narrow" pitchFamily="34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Mustard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 Narrow" pitchFamily="34" charset="0"/>
                        </a:rPr>
                        <a:t>1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 Narrow" pitchFamily="34" charset="0"/>
                        </a:rPr>
                        <a:t>10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 Narrow" pitchFamily="34" charset="0"/>
                        </a:rPr>
                        <a:t>2.5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 Narrow" pitchFamily="34" charset="0"/>
                        </a:rPr>
                        <a:t>10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T="45713" marB="45713" anchor="ctr"/>
                </a:tc>
              </a:tr>
              <a:tr h="3819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 smtClean="0">
                        <a:solidFill>
                          <a:schemeClr val="tx1"/>
                        </a:solidFill>
                        <a:latin typeface="Arial Narrow" pitchFamily="34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 Narrow" pitchFamily="34" charset="0"/>
                        </a:rPr>
                        <a:t>Field Pea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 Narrow" pitchFamily="34" charset="0"/>
                        </a:rPr>
                        <a:t>1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 Narrow" pitchFamily="34" charset="0"/>
                        </a:rPr>
                        <a:t>15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 Narrow" pitchFamily="34" charset="0"/>
                        </a:rPr>
                        <a:t>5.0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 Narrow" pitchFamily="34" charset="0"/>
                        </a:rPr>
                        <a:t>15</a:t>
                      </a:r>
                      <a:endParaRPr lang="en-US" sz="1400" dirty="0">
                        <a:latin typeface="Arial Narrow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T="45713" marB="45713" anchor="ctr"/>
                </a:tc>
              </a:tr>
              <a:tr h="381928"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 Narrow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T="45716" marB="4571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Arial Narrow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T="45695" marB="4569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Arial Narrow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T="45695" marB="4569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Arial Narrow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T="45695" marB="4569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Arial Narrow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T="45695" marB="45695" anchor="ctr"/>
                </a:tc>
              </a:tr>
              <a:tr h="38192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itchFamily="34" charset="0"/>
                        </a:rPr>
                        <a:t>Soil Science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Tomato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1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10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5.0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10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954819"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Nutrient Enriched Compost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1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10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0.2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10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381928"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81928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Arial Narrow" pitchFamily="34" charset="0"/>
                        </a:rPr>
                        <a:t>Horticulture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Arial Narrow" pitchFamily="34" charset="0"/>
                        </a:rPr>
                        <a:t>Brinjal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1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15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6.07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15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381928"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81928"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13705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 Narrow" pitchFamily="34" charset="0"/>
                        </a:rPr>
                        <a:t>Total </a:t>
                      </a:r>
                      <a:endParaRPr lang="en-US" sz="14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 Narrow" pitchFamily="34" charset="0"/>
                        </a:rPr>
                        <a:t>5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 Narrow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T="45696" marB="4569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 Narrow" pitchFamily="34" charset="0"/>
                        </a:rPr>
                        <a:t>60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 Narrow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T="45696" marB="4569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 Narrow" pitchFamily="34" charset="0"/>
                        </a:rPr>
                        <a:t>18.77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 Narrow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T="45696" marB="4569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 Narrow" pitchFamily="34" charset="0"/>
                        </a:rPr>
                        <a:t>60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 Narrow" pitchFamily="34" charset="0"/>
                        <a:ea typeface="Cambria" pitchFamily="18" charset="0"/>
                        <a:cs typeface="Arial" pitchFamily="34" charset="0"/>
                      </a:endParaRPr>
                    </a:p>
                  </a:txBody>
                  <a:tcPr marT="45696" marB="45696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913</TotalTime>
  <Words>2721</Words>
  <Application>Microsoft Office PowerPoint</Application>
  <PresentationFormat>On-screen Show (4:3)</PresentationFormat>
  <Paragraphs>977</Paragraphs>
  <Slides>27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27</vt:i4>
      </vt:variant>
    </vt:vector>
  </HeadingPairs>
  <TitlesOfParts>
    <vt:vector size="46" baseType="lpstr">
      <vt:lpstr>SimSun</vt:lpstr>
      <vt:lpstr>Arial</vt:lpstr>
      <vt:lpstr>Arial Black</vt:lpstr>
      <vt:lpstr>Arial Narrow</vt:lpstr>
      <vt:lpstr>Bahnschrift</vt:lpstr>
      <vt:lpstr>Bahnschrift SemiBold Condensed</vt:lpstr>
      <vt:lpstr>Bahnschrift SemiBold SemiConden</vt:lpstr>
      <vt:lpstr>Batang</vt:lpstr>
      <vt:lpstr>Britannic Bold</vt:lpstr>
      <vt:lpstr>Calibri</vt:lpstr>
      <vt:lpstr>Calibri (Body)</vt:lpstr>
      <vt:lpstr>Cambria</vt:lpstr>
      <vt:lpstr>Leelawadee UI</vt:lpstr>
      <vt:lpstr>Mangal</vt:lpstr>
      <vt:lpstr>Times New Roman</vt:lpstr>
      <vt:lpstr>Verdana</vt:lpstr>
      <vt:lpstr>Office Theme</vt:lpstr>
      <vt:lpstr>Custom Design</vt:lpstr>
      <vt:lpstr>4_Office Theme</vt:lpstr>
      <vt:lpstr>KRISHI VIGYAN KENDRA (KVK) </vt:lpstr>
      <vt:lpstr>Summary of On Farm Testing for 2023 </vt:lpstr>
      <vt:lpstr>OFT-1 : Performance of New generation herbicide and  mechanical weeding for better yield &amp; income of Rice.   Discipline: Agronomy</vt:lpstr>
      <vt:lpstr>OFT-2 : Varietal evaluation of Sweet Corn  Discipline: Agronomy</vt:lpstr>
      <vt:lpstr>OFT-1 : Management of Kitchen Waste Material through Composting Dicipline : Soil Science</vt:lpstr>
      <vt:lpstr>OFT-2 : Effect of leguminous cover crops on growth and yield of Tomato Dicipline : Soil Science</vt:lpstr>
      <vt:lpstr>OFT-1 :  Assesment of Yard long bean variety Arka Mangala in Champhai District Discipline : Horticulture</vt:lpstr>
      <vt:lpstr>OFT-2 :  Assesment of IIHR vegetable special in Tomato Discipline : Horticulture</vt:lpstr>
      <vt:lpstr>Summary  of FLDs for 2023</vt:lpstr>
      <vt:lpstr> FLD-1 : ( Discipline-Wise Details) for 2023 Discipline: Agronomy </vt:lpstr>
      <vt:lpstr>FLD-1 : Efficacy of  Foliar application of Calcium improves growth,  Yield and Quality of Tomato  variety Arka Samrat Discipline: Soil Science</vt:lpstr>
      <vt:lpstr>FLD-2 : Nutrient Enriched Compost Discipline : Soil Science</vt:lpstr>
      <vt:lpstr> FLD-1: Popularization of Brinjal variety Arka Harshita Dicipline : Horticulture </vt:lpstr>
      <vt:lpstr> Training Programmes  (Discipline-wise Summary for Farmers) for 2023 </vt:lpstr>
      <vt:lpstr> Training Programmes  (Discipline-wise Summary for Rural Youth) for 2023  </vt:lpstr>
      <vt:lpstr>Training Programmes  (Discipline-wise Summary for Extension Personnel) for 2023</vt:lpstr>
      <vt:lpstr> Extension Programmes /Activities for 2023 </vt:lpstr>
      <vt:lpstr>Seed Materials 2023</vt:lpstr>
      <vt:lpstr>Planting Materials 2023</vt:lpstr>
      <vt:lpstr>Bio-products 2023 </vt:lpstr>
      <vt:lpstr> Soil &amp; Water Sample Analysis / Soil Health Cards (SHCs) for 2023</vt:lpstr>
      <vt:lpstr>Mobile Advisory for 2023</vt:lpstr>
      <vt:lpstr>  Contingency Planning for 2023   </vt:lpstr>
      <vt:lpstr>Functional linkages to be established  with different organizations during 2023</vt:lpstr>
      <vt:lpstr>Natural Farming proposed during 2023</vt:lpstr>
      <vt:lpstr>PowerPoint Presentation</vt:lpstr>
      <vt:lpstr>Thank You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KVK, XXXXXXXX</dc:title>
  <dc:creator>atari</dc:creator>
  <cp:lastModifiedBy>Dr Henry</cp:lastModifiedBy>
  <cp:revision>464</cp:revision>
  <cp:lastPrinted>2023-03-07T20:54:13Z</cp:lastPrinted>
  <dcterms:created xsi:type="dcterms:W3CDTF">2006-08-16T00:00:00Z</dcterms:created>
  <dcterms:modified xsi:type="dcterms:W3CDTF">2023-03-10T10:29:35Z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FBB3FDAEE71944D2AE773E15712DA0AE</vt:lpwstr>
  </property>
  <property fmtid="{D5CDD505-2E9C-101B-9397-08002B2CF9AE}" pid="3" name="KSOProductBuildVer">
    <vt:lpwstr>1033-11.2.0.11486</vt:lpwstr>
  </property>
</Properties>
</file>